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0" r:id="rId3"/>
    <p:sldId id="259" r:id="rId4"/>
    <p:sldId id="261" r:id="rId5"/>
    <p:sldId id="280" r:id="rId6"/>
    <p:sldId id="257" r:id="rId7"/>
    <p:sldId id="274" r:id="rId8"/>
    <p:sldId id="262" r:id="rId9"/>
    <p:sldId id="264" r:id="rId10"/>
    <p:sldId id="265" r:id="rId11"/>
    <p:sldId id="266" r:id="rId12"/>
    <p:sldId id="272" r:id="rId13"/>
    <p:sldId id="273" r:id="rId14"/>
    <p:sldId id="278" r:id="rId15"/>
    <p:sldId id="277" r:id="rId16"/>
    <p:sldId id="267" r:id="rId17"/>
    <p:sldId id="263" r:id="rId18"/>
    <p:sldId id="284" r:id="rId19"/>
    <p:sldId id="283" r:id="rId20"/>
    <p:sldId id="271"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46F890A9-2807-4EBB-B81D-B2AA78EC7F39}" styleName="Dark Style 2 - Accent 5/Accent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94660"/>
  </p:normalViewPr>
  <p:slideViewPr>
    <p:cSldViewPr snapToGrid="0">
      <p:cViewPr varScale="1">
        <p:scale>
          <a:sx n="90" d="100"/>
          <a:sy n="90" d="100"/>
        </p:scale>
        <p:origin x="307" y="7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diagrams/_rels/data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_rels/drawing3.xml.rels><?xml version="1.0" encoding="UTF-8" standalone="yes"?>
<Relationships xmlns="http://schemas.openxmlformats.org/package/2006/relationships"><Relationship Id="rId2" Type="http://schemas.openxmlformats.org/officeDocument/2006/relationships/image" Target="../media/image14.svg"/><Relationship Id="rId1" Type="http://schemas.openxmlformats.org/officeDocument/2006/relationships/image" Target="../media/image13.svg"/></Relationships>
</file>

<file path=ppt/diagrams/colors1.xml><?xml version="1.0" encoding="utf-8"?>
<dgm:colorsDef xmlns:dgm="http://schemas.openxmlformats.org/drawingml/2006/diagram" xmlns:a="http://schemas.openxmlformats.org/drawingml/2006/main" uniqueId="urn:microsoft.com/office/officeart/2005/8/colors/colorful5#2">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4">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1004F01-EAF0-4A9C-9D5C-D214DFA02150}" type="doc">
      <dgm:prSet loTypeId="urn:microsoft.com/office/officeart/2005/8/layout/list1" loCatId="list" qsTypeId="urn:microsoft.com/office/officeart/2005/8/quickstyle/3d2#2" qsCatId="3D" csTypeId="urn:microsoft.com/office/officeart/2005/8/colors/colorful5#2" csCatId="colorful" phldr="1"/>
      <dgm:spPr/>
      <dgm:t>
        <a:bodyPr/>
        <a:lstStyle/>
        <a:p>
          <a:endParaRPr lang="en-US"/>
        </a:p>
      </dgm:t>
    </dgm:pt>
    <dgm:pt modelId="{5ACB1AC1-0981-41AA-BD5E-C3D98C61F415}">
      <dgm:prSet/>
      <dgm:spPr/>
      <dgm:t>
        <a:bodyPr/>
        <a:lstStyle/>
        <a:p>
          <a:r>
            <a:rPr lang="en-US"/>
            <a:t>High School Sports Executives</a:t>
          </a:r>
        </a:p>
      </dgm:t>
    </dgm:pt>
    <dgm:pt modelId="{C3937453-0009-45AD-9882-2F2ABAF1FE2F}" type="parTrans" cxnId="{D5701EAB-4846-464C-9C0B-E22B109F9F6A}">
      <dgm:prSet/>
      <dgm:spPr/>
      <dgm:t>
        <a:bodyPr/>
        <a:lstStyle/>
        <a:p>
          <a:endParaRPr lang="en-US"/>
        </a:p>
      </dgm:t>
    </dgm:pt>
    <dgm:pt modelId="{E16F0811-BC01-4786-9081-E45D52993060}" type="sibTrans" cxnId="{D5701EAB-4846-464C-9C0B-E22B109F9F6A}">
      <dgm:prSet/>
      <dgm:spPr/>
      <dgm:t>
        <a:bodyPr/>
        <a:lstStyle/>
        <a:p>
          <a:endParaRPr lang="en-US"/>
        </a:p>
      </dgm:t>
    </dgm:pt>
    <dgm:pt modelId="{A3C7565E-3BF4-496D-96FC-D0499F2B2CF2}">
      <dgm:prSet/>
      <dgm:spPr/>
      <dgm:t>
        <a:bodyPr/>
        <a:lstStyle/>
        <a:p>
          <a:r>
            <a:rPr lang="en-US" dirty="0"/>
            <a:t>IIAAG</a:t>
          </a:r>
        </a:p>
      </dgm:t>
    </dgm:pt>
    <dgm:pt modelId="{BA6500D8-4343-411B-95C1-DE46CE2EF217}" type="parTrans" cxnId="{B63472FC-EF82-4D69-8EAA-6D49913D078F}">
      <dgm:prSet/>
      <dgm:spPr/>
      <dgm:t>
        <a:bodyPr/>
        <a:lstStyle/>
        <a:p>
          <a:endParaRPr lang="en-US"/>
        </a:p>
      </dgm:t>
    </dgm:pt>
    <dgm:pt modelId="{BF95FF9F-138F-44EE-9741-856FAF05141E}" type="sibTrans" cxnId="{B63472FC-EF82-4D69-8EAA-6D49913D078F}">
      <dgm:prSet/>
      <dgm:spPr/>
      <dgm:t>
        <a:bodyPr/>
        <a:lstStyle/>
        <a:p>
          <a:endParaRPr lang="en-US"/>
        </a:p>
      </dgm:t>
    </dgm:pt>
    <dgm:pt modelId="{5247A966-9D2D-46EC-8A23-BF53E5EB4166}">
      <dgm:prSet/>
      <dgm:spPr/>
      <dgm:t>
        <a:bodyPr/>
        <a:lstStyle/>
        <a:p>
          <a:r>
            <a:rPr lang="en-US"/>
            <a:t>Athletic Directors</a:t>
          </a:r>
        </a:p>
      </dgm:t>
    </dgm:pt>
    <dgm:pt modelId="{9EC145E2-D250-449A-8802-C99B3F6E38F1}" type="parTrans" cxnId="{631FD877-B240-4158-8833-66F52251BA22}">
      <dgm:prSet/>
      <dgm:spPr/>
      <dgm:t>
        <a:bodyPr/>
        <a:lstStyle/>
        <a:p>
          <a:endParaRPr lang="en-US"/>
        </a:p>
      </dgm:t>
    </dgm:pt>
    <dgm:pt modelId="{DFA3FBF1-9A58-415B-B62A-051D3FB999FD}" type="sibTrans" cxnId="{631FD877-B240-4158-8833-66F52251BA22}">
      <dgm:prSet/>
      <dgm:spPr/>
      <dgm:t>
        <a:bodyPr/>
        <a:lstStyle/>
        <a:p>
          <a:endParaRPr lang="en-US"/>
        </a:p>
      </dgm:t>
    </dgm:pt>
    <dgm:pt modelId="{16A37BBA-7586-4940-9C71-91DC3F76CE14}">
      <dgm:prSet/>
      <dgm:spPr/>
      <dgm:t>
        <a:bodyPr/>
        <a:lstStyle/>
        <a:p>
          <a:r>
            <a:rPr lang="en-US" dirty="0"/>
            <a:t>League Commissioner</a:t>
          </a:r>
        </a:p>
      </dgm:t>
    </dgm:pt>
    <dgm:pt modelId="{F29F4ED1-9E35-4108-A991-0C8CFD13A39F}" type="parTrans" cxnId="{844318CC-E799-4269-AFC8-53E35B4585AA}">
      <dgm:prSet/>
      <dgm:spPr/>
      <dgm:t>
        <a:bodyPr/>
        <a:lstStyle/>
        <a:p>
          <a:endParaRPr lang="en-US"/>
        </a:p>
      </dgm:t>
    </dgm:pt>
    <dgm:pt modelId="{B1321A92-9057-4407-882E-5CE560BE3136}" type="sibTrans" cxnId="{844318CC-E799-4269-AFC8-53E35B4585AA}">
      <dgm:prSet/>
      <dgm:spPr/>
      <dgm:t>
        <a:bodyPr/>
        <a:lstStyle/>
        <a:p>
          <a:endParaRPr lang="en-US"/>
        </a:p>
      </dgm:t>
    </dgm:pt>
    <dgm:pt modelId="{20057899-37BA-4797-9574-ED3AF7311593}">
      <dgm:prSet/>
      <dgm:spPr/>
      <dgm:t>
        <a:bodyPr/>
        <a:lstStyle/>
        <a:p>
          <a:r>
            <a:rPr lang="en-US"/>
            <a:t>Team Coaches and Officials</a:t>
          </a:r>
        </a:p>
      </dgm:t>
    </dgm:pt>
    <dgm:pt modelId="{445E5818-00D5-446F-8D20-C5E3C39C0348}" type="parTrans" cxnId="{A3D5758A-2801-4DCF-AC6A-090F78B24504}">
      <dgm:prSet/>
      <dgm:spPr/>
      <dgm:t>
        <a:bodyPr/>
        <a:lstStyle/>
        <a:p>
          <a:endParaRPr lang="en-US"/>
        </a:p>
      </dgm:t>
    </dgm:pt>
    <dgm:pt modelId="{C5FA1BFB-127A-4FB1-8591-5BC744CE56DA}" type="sibTrans" cxnId="{A3D5758A-2801-4DCF-AC6A-090F78B24504}">
      <dgm:prSet/>
      <dgm:spPr/>
      <dgm:t>
        <a:bodyPr/>
        <a:lstStyle/>
        <a:p>
          <a:endParaRPr lang="en-US"/>
        </a:p>
      </dgm:t>
    </dgm:pt>
    <dgm:pt modelId="{6FFD3452-5315-4FFF-996C-6466F66737CC}">
      <dgm:prSet/>
      <dgm:spPr/>
      <dgm:t>
        <a:bodyPr/>
        <a:lstStyle/>
        <a:p>
          <a:r>
            <a:rPr lang="en-US" dirty="0"/>
            <a:t>Competition Manager and Officials</a:t>
          </a:r>
        </a:p>
      </dgm:t>
    </dgm:pt>
    <dgm:pt modelId="{32DCF9F7-6CBA-4ADC-950E-8533804F7AEE}" type="parTrans" cxnId="{C958ED01-0256-4B00-91D2-F26A52A2901A}">
      <dgm:prSet/>
      <dgm:spPr/>
      <dgm:t>
        <a:bodyPr/>
        <a:lstStyle/>
        <a:p>
          <a:endParaRPr lang="en-US"/>
        </a:p>
      </dgm:t>
    </dgm:pt>
    <dgm:pt modelId="{07E68B4D-D553-42E0-B940-8D36FBECE5E4}" type="sibTrans" cxnId="{C958ED01-0256-4B00-91D2-F26A52A2901A}">
      <dgm:prSet/>
      <dgm:spPr/>
      <dgm:t>
        <a:bodyPr/>
        <a:lstStyle/>
        <a:p>
          <a:endParaRPr lang="en-US"/>
        </a:p>
      </dgm:t>
    </dgm:pt>
    <dgm:pt modelId="{F2345439-8A81-43C9-9C2A-BC9A6D82B4DC}" type="pres">
      <dgm:prSet presAssocID="{61004F01-EAF0-4A9C-9D5C-D214DFA02150}" presName="linear" presStyleCnt="0">
        <dgm:presLayoutVars>
          <dgm:dir/>
          <dgm:animLvl val="lvl"/>
          <dgm:resizeHandles val="exact"/>
        </dgm:presLayoutVars>
      </dgm:prSet>
      <dgm:spPr/>
    </dgm:pt>
    <dgm:pt modelId="{F8AE3DC8-1E2B-4D2F-8518-1473130DA97C}" type="pres">
      <dgm:prSet presAssocID="{5ACB1AC1-0981-41AA-BD5E-C3D98C61F415}" presName="parentLin" presStyleCnt="0"/>
      <dgm:spPr/>
    </dgm:pt>
    <dgm:pt modelId="{795B4373-406C-4671-A0D5-29FD4897DFAA}" type="pres">
      <dgm:prSet presAssocID="{5ACB1AC1-0981-41AA-BD5E-C3D98C61F415}" presName="parentLeftMargin" presStyleLbl="node1" presStyleIdx="0" presStyleCnt="3"/>
      <dgm:spPr/>
    </dgm:pt>
    <dgm:pt modelId="{7E10CBAA-9D8B-48AA-9404-493586445B75}" type="pres">
      <dgm:prSet presAssocID="{5ACB1AC1-0981-41AA-BD5E-C3D98C61F415}" presName="parentText" presStyleLbl="node1" presStyleIdx="0" presStyleCnt="3">
        <dgm:presLayoutVars>
          <dgm:chMax val="0"/>
          <dgm:bulletEnabled val="1"/>
        </dgm:presLayoutVars>
      </dgm:prSet>
      <dgm:spPr/>
    </dgm:pt>
    <dgm:pt modelId="{3C6C58BE-7187-4802-8C7E-84AA6CD87C16}" type="pres">
      <dgm:prSet presAssocID="{5ACB1AC1-0981-41AA-BD5E-C3D98C61F415}" presName="negativeSpace" presStyleCnt="0"/>
      <dgm:spPr/>
    </dgm:pt>
    <dgm:pt modelId="{0D1BCD9B-8DA7-4D06-87AB-06B65E3DA7AF}" type="pres">
      <dgm:prSet presAssocID="{5ACB1AC1-0981-41AA-BD5E-C3D98C61F415}" presName="childText" presStyleLbl="conFgAcc1" presStyleIdx="0" presStyleCnt="3">
        <dgm:presLayoutVars>
          <dgm:bulletEnabled val="1"/>
        </dgm:presLayoutVars>
      </dgm:prSet>
      <dgm:spPr/>
    </dgm:pt>
    <dgm:pt modelId="{379EB943-BB51-4F12-A006-6C0AC35A971B}" type="pres">
      <dgm:prSet presAssocID="{E16F0811-BC01-4786-9081-E45D52993060}" presName="spaceBetweenRectangles" presStyleCnt="0"/>
      <dgm:spPr/>
    </dgm:pt>
    <dgm:pt modelId="{454A4C46-7C22-4036-B06C-30A1EEB62A38}" type="pres">
      <dgm:prSet presAssocID="{20057899-37BA-4797-9574-ED3AF7311593}" presName="parentLin" presStyleCnt="0"/>
      <dgm:spPr/>
    </dgm:pt>
    <dgm:pt modelId="{D48A1ECB-EB57-499E-8B80-6268D4EE62B8}" type="pres">
      <dgm:prSet presAssocID="{20057899-37BA-4797-9574-ED3AF7311593}" presName="parentLeftMargin" presStyleLbl="node1" presStyleIdx="0" presStyleCnt="3"/>
      <dgm:spPr/>
    </dgm:pt>
    <dgm:pt modelId="{A7321259-2A7D-4A48-9AD0-C729558BF059}" type="pres">
      <dgm:prSet presAssocID="{20057899-37BA-4797-9574-ED3AF7311593}" presName="parentText" presStyleLbl="node1" presStyleIdx="1" presStyleCnt="3">
        <dgm:presLayoutVars>
          <dgm:chMax val="0"/>
          <dgm:bulletEnabled val="1"/>
        </dgm:presLayoutVars>
      </dgm:prSet>
      <dgm:spPr/>
    </dgm:pt>
    <dgm:pt modelId="{EF312444-712C-450F-BD7F-5CCBA37CE4F1}" type="pres">
      <dgm:prSet presAssocID="{20057899-37BA-4797-9574-ED3AF7311593}" presName="negativeSpace" presStyleCnt="0"/>
      <dgm:spPr/>
    </dgm:pt>
    <dgm:pt modelId="{0F24DBAA-8810-47F3-B9AE-2FDC11DDE583}" type="pres">
      <dgm:prSet presAssocID="{20057899-37BA-4797-9574-ED3AF7311593}" presName="childText" presStyleLbl="conFgAcc1" presStyleIdx="1" presStyleCnt="3">
        <dgm:presLayoutVars>
          <dgm:bulletEnabled val="1"/>
        </dgm:presLayoutVars>
      </dgm:prSet>
      <dgm:spPr/>
    </dgm:pt>
    <dgm:pt modelId="{80DF2378-FB20-42BE-8B2A-364FF8E49609}" type="pres">
      <dgm:prSet presAssocID="{C5FA1BFB-127A-4FB1-8591-5BC744CE56DA}" presName="spaceBetweenRectangles" presStyleCnt="0"/>
      <dgm:spPr/>
    </dgm:pt>
    <dgm:pt modelId="{96918AFD-B9BC-45CF-BAF9-535073E28564}" type="pres">
      <dgm:prSet presAssocID="{6FFD3452-5315-4FFF-996C-6466F66737CC}" presName="parentLin" presStyleCnt="0"/>
      <dgm:spPr/>
    </dgm:pt>
    <dgm:pt modelId="{33FC0B24-D191-4EA9-8D2E-39B39F051C3D}" type="pres">
      <dgm:prSet presAssocID="{6FFD3452-5315-4FFF-996C-6466F66737CC}" presName="parentLeftMargin" presStyleLbl="node1" presStyleIdx="1" presStyleCnt="3"/>
      <dgm:spPr/>
    </dgm:pt>
    <dgm:pt modelId="{9F3DAF82-FBBA-4EF7-9400-0F4B168A1D5A}" type="pres">
      <dgm:prSet presAssocID="{6FFD3452-5315-4FFF-996C-6466F66737CC}" presName="parentText" presStyleLbl="node1" presStyleIdx="2" presStyleCnt="3">
        <dgm:presLayoutVars>
          <dgm:chMax val="0"/>
          <dgm:bulletEnabled val="1"/>
        </dgm:presLayoutVars>
      </dgm:prSet>
      <dgm:spPr/>
    </dgm:pt>
    <dgm:pt modelId="{BAC25503-11FC-4C73-93C7-5C000EAB2851}" type="pres">
      <dgm:prSet presAssocID="{6FFD3452-5315-4FFF-996C-6466F66737CC}" presName="negativeSpace" presStyleCnt="0"/>
      <dgm:spPr/>
    </dgm:pt>
    <dgm:pt modelId="{53489AA7-241B-4973-AD8C-040447C15B2A}" type="pres">
      <dgm:prSet presAssocID="{6FFD3452-5315-4FFF-996C-6466F66737CC}" presName="childText" presStyleLbl="conFgAcc1" presStyleIdx="2" presStyleCnt="3">
        <dgm:presLayoutVars>
          <dgm:bulletEnabled val="1"/>
        </dgm:presLayoutVars>
      </dgm:prSet>
      <dgm:spPr/>
    </dgm:pt>
  </dgm:ptLst>
  <dgm:cxnLst>
    <dgm:cxn modelId="{C958ED01-0256-4B00-91D2-F26A52A2901A}" srcId="{61004F01-EAF0-4A9C-9D5C-D214DFA02150}" destId="{6FFD3452-5315-4FFF-996C-6466F66737CC}" srcOrd="2" destOrd="0" parTransId="{32DCF9F7-6CBA-4ADC-950E-8533804F7AEE}" sibTransId="{07E68B4D-D553-42E0-B940-8D36FBECE5E4}"/>
    <dgm:cxn modelId="{9CADA00F-1BEC-48A8-B5E9-567D51200CD4}" type="presOf" srcId="{16A37BBA-7586-4940-9C71-91DC3F76CE14}" destId="{0D1BCD9B-8DA7-4D06-87AB-06B65E3DA7AF}" srcOrd="0" destOrd="2" presId="urn:microsoft.com/office/officeart/2005/8/layout/list1"/>
    <dgm:cxn modelId="{4382341B-59A5-459D-9E8E-C70F73F3E394}" type="presOf" srcId="{20057899-37BA-4797-9574-ED3AF7311593}" destId="{A7321259-2A7D-4A48-9AD0-C729558BF059}" srcOrd="1" destOrd="0" presId="urn:microsoft.com/office/officeart/2005/8/layout/list1"/>
    <dgm:cxn modelId="{305D9F22-D9EA-4795-B408-73234AD435D3}" type="presOf" srcId="{6FFD3452-5315-4FFF-996C-6466F66737CC}" destId="{33FC0B24-D191-4EA9-8D2E-39B39F051C3D}" srcOrd="0" destOrd="0" presId="urn:microsoft.com/office/officeart/2005/8/layout/list1"/>
    <dgm:cxn modelId="{A9C4F536-4209-465E-8C3F-727058F341E0}" type="presOf" srcId="{61004F01-EAF0-4A9C-9D5C-D214DFA02150}" destId="{F2345439-8A81-43C9-9C2A-BC9A6D82B4DC}" srcOrd="0" destOrd="0" presId="urn:microsoft.com/office/officeart/2005/8/layout/list1"/>
    <dgm:cxn modelId="{8C33CD3A-DB93-4BF9-A275-0B2F7A352804}" type="presOf" srcId="{5247A966-9D2D-46EC-8A23-BF53E5EB4166}" destId="{0D1BCD9B-8DA7-4D06-87AB-06B65E3DA7AF}" srcOrd="0" destOrd="1" presId="urn:microsoft.com/office/officeart/2005/8/layout/list1"/>
    <dgm:cxn modelId="{631FD877-B240-4158-8833-66F52251BA22}" srcId="{5ACB1AC1-0981-41AA-BD5E-C3D98C61F415}" destId="{5247A966-9D2D-46EC-8A23-BF53E5EB4166}" srcOrd="1" destOrd="0" parTransId="{9EC145E2-D250-449A-8802-C99B3F6E38F1}" sibTransId="{DFA3FBF1-9A58-415B-B62A-051D3FB999FD}"/>
    <dgm:cxn modelId="{871A5659-77C1-4995-BA76-41B0AB7C1AAE}" type="presOf" srcId="{5ACB1AC1-0981-41AA-BD5E-C3D98C61F415}" destId="{7E10CBAA-9D8B-48AA-9404-493586445B75}" srcOrd="1" destOrd="0" presId="urn:microsoft.com/office/officeart/2005/8/layout/list1"/>
    <dgm:cxn modelId="{A3D5758A-2801-4DCF-AC6A-090F78B24504}" srcId="{61004F01-EAF0-4A9C-9D5C-D214DFA02150}" destId="{20057899-37BA-4797-9574-ED3AF7311593}" srcOrd="1" destOrd="0" parTransId="{445E5818-00D5-446F-8D20-C5E3C39C0348}" sibTransId="{C5FA1BFB-127A-4FB1-8591-5BC744CE56DA}"/>
    <dgm:cxn modelId="{D5701EAB-4846-464C-9C0B-E22B109F9F6A}" srcId="{61004F01-EAF0-4A9C-9D5C-D214DFA02150}" destId="{5ACB1AC1-0981-41AA-BD5E-C3D98C61F415}" srcOrd="0" destOrd="0" parTransId="{C3937453-0009-45AD-9882-2F2ABAF1FE2F}" sibTransId="{E16F0811-BC01-4786-9081-E45D52993060}"/>
    <dgm:cxn modelId="{CD27BCBC-BA87-4EE1-B5B0-951FE1528A4A}" type="presOf" srcId="{5ACB1AC1-0981-41AA-BD5E-C3D98C61F415}" destId="{795B4373-406C-4671-A0D5-29FD4897DFAA}" srcOrd="0" destOrd="0" presId="urn:microsoft.com/office/officeart/2005/8/layout/list1"/>
    <dgm:cxn modelId="{844318CC-E799-4269-AFC8-53E35B4585AA}" srcId="{5ACB1AC1-0981-41AA-BD5E-C3D98C61F415}" destId="{16A37BBA-7586-4940-9C71-91DC3F76CE14}" srcOrd="2" destOrd="0" parTransId="{F29F4ED1-9E35-4108-A991-0C8CFD13A39F}" sibTransId="{B1321A92-9057-4407-882E-5CE560BE3136}"/>
    <dgm:cxn modelId="{61E9E1CC-994A-4258-902E-3AE2447E159A}" type="presOf" srcId="{20057899-37BA-4797-9574-ED3AF7311593}" destId="{D48A1ECB-EB57-499E-8B80-6268D4EE62B8}" srcOrd="0" destOrd="0" presId="urn:microsoft.com/office/officeart/2005/8/layout/list1"/>
    <dgm:cxn modelId="{ADD3DAF1-1BAE-4956-AE12-275F0F9814CE}" type="presOf" srcId="{A3C7565E-3BF4-496D-96FC-D0499F2B2CF2}" destId="{0D1BCD9B-8DA7-4D06-87AB-06B65E3DA7AF}" srcOrd="0" destOrd="0" presId="urn:microsoft.com/office/officeart/2005/8/layout/list1"/>
    <dgm:cxn modelId="{B63472FC-EF82-4D69-8EAA-6D49913D078F}" srcId="{5ACB1AC1-0981-41AA-BD5E-C3D98C61F415}" destId="{A3C7565E-3BF4-496D-96FC-D0499F2B2CF2}" srcOrd="0" destOrd="0" parTransId="{BA6500D8-4343-411B-95C1-DE46CE2EF217}" sibTransId="{BF95FF9F-138F-44EE-9741-856FAF05141E}"/>
    <dgm:cxn modelId="{938AFFFF-03F0-41CE-8AC4-ABDF2628B5BF}" type="presOf" srcId="{6FFD3452-5315-4FFF-996C-6466F66737CC}" destId="{9F3DAF82-FBBA-4EF7-9400-0F4B168A1D5A}" srcOrd="1" destOrd="0" presId="urn:microsoft.com/office/officeart/2005/8/layout/list1"/>
    <dgm:cxn modelId="{93B97392-2C6B-4E67-8BF5-B89D1B231BCE}" type="presParOf" srcId="{F2345439-8A81-43C9-9C2A-BC9A6D82B4DC}" destId="{F8AE3DC8-1E2B-4D2F-8518-1473130DA97C}" srcOrd="0" destOrd="0" presId="urn:microsoft.com/office/officeart/2005/8/layout/list1"/>
    <dgm:cxn modelId="{FAA6976C-0C6B-46BA-8994-B2FD722586B6}" type="presParOf" srcId="{F8AE3DC8-1E2B-4D2F-8518-1473130DA97C}" destId="{795B4373-406C-4671-A0D5-29FD4897DFAA}" srcOrd="0" destOrd="0" presId="urn:microsoft.com/office/officeart/2005/8/layout/list1"/>
    <dgm:cxn modelId="{0010A7CD-36C8-46EA-9C15-D78C5C36C3B7}" type="presParOf" srcId="{F8AE3DC8-1E2B-4D2F-8518-1473130DA97C}" destId="{7E10CBAA-9D8B-48AA-9404-493586445B75}" srcOrd="1" destOrd="0" presId="urn:microsoft.com/office/officeart/2005/8/layout/list1"/>
    <dgm:cxn modelId="{4333F910-B9C1-4B44-9E16-EE6AD30E6F47}" type="presParOf" srcId="{F2345439-8A81-43C9-9C2A-BC9A6D82B4DC}" destId="{3C6C58BE-7187-4802-8C7E-84AA6CD87C16}" srcOrd="1" destOrd="0" presId="urn:microsoft.com/office/officeart/2005/8/layout/list1"/>
    <dgm:cxn modelId="{C4E6D291-59BB-49E2-BAF6-5AF72A35915C}" type="presParOf" srcId="{F2345439-8A81-43C9-9C2A-BC9A6D82B4DC}" destId="{0D1BCD9B-8DA7-4D06-87AB-06B65E3DA7AF}" srcOrd="2" destOrd="0" presId="urn:microsoft.com/office/officeart/2005/8/layout/list1"/>
    <dgm:cxn modelId="{89E0CCA9-9A8A-4BB2-B644-39BBFBCBCD1D}" type="presParOf" srcId="{F2345439-8A81-43C9-9C2A-BC9A6D82B4DC}" destId="{379EB943-BB51-4F12-A006-6C0AC35A971B}" srcOrd="3" destOrd="0" presId="urn:microsoft.com/office/officeart/2005/8/layout/list1"/>
    <dgm:cxn modelId="{06BBC3BB-5F73-44E6-9A21-C06E9E97DC00}" type="presParOf" srcId="{F2345439-8A81-43C9-9C2A-BC9A6D82B4DC}" destId="{454A4C46-7C22-4036-B06C-30A1EEB62A38}" srcOrd="4" destOrd="0" presId="urn:microsoft.com/office/officeart/2005/8/layout/list1"/>
    <dgm:cxn modelId="{47C14210-A944-438C-8ADE-B457C4E83AFF}" type="presParOf" srcId="{454A4C46-7C22-4036-B06C-30A1EEB62A38}" destId="{D48A1ECB-EB57-499E-8B80-6268D4EE62B8}" srcOrd="0" destOrd="0" presId="urn:microsoft.com/office/officeart/2005/8/layout/list1"/>
    <dgm:cxn modelId="{171B15EE-0939-4A19-BFA4-062858A22938}" type="presParOf" srcId="{454A4C46-7C22-4036-B06C-30A1EEB62A38}" destId="{A7321259-2A7D-4A48-9AD0-C729558BF059}" srcOrd="1" destOrd="0" presId="urn:microsoft.com/office/officeart/2005/8/layout/list1"/>
    <dgm:cxn modelId="{565FD2ED-95E2-4676-AFBB-B5030BC09C8D}" type="presParOf" srcId="{F2345439-8A81-43C9-9C2A-BC9A6D82B4DC}" destId="{EF312444-712C-450F-BD7F-5CCBA37CE4F1}" srcOrd="5" destOrd="0" presId="urn:microsoft.com/office/officeart/2005/8/layout/list1"/>
    <dgm:cxn modelId="{46F7A7AC-D530-4502-A292-97EFC70EBA1D}" type="presParOf" srcId="{F2345439-8A81-43C9-9C2A-BC9A6D82B4DC}" destId="{0F24DBAA-8810-47F3-B9AE-2FDC11DDE583}" srcOrd="6" destOrd="0" presId="urn:microsoft.com/office/officeart/2005/8/layout/list1"/>
    <dgm:cxn modelId="{DB971C54-3D11-4625-B209-C276E5188E4A}" type="presParOf" srcId="{F2345439-8A81-43C9-9C2A-BC9A6D82B4DC}" destId="{80DF2378-FB20-42BE-8B2A-364FF8E49609}" srcOrd="7" destOrd="0" presId="urn:microsoft.com/office/officeart/2005/8/layout/list1"/>
    <dgm:cxn modelId="{F22338AB-E6E4-4947-9894-3A1C7ACC3A61}" type="presParOf" srcId="{F2345439-8A81-43C9-9C2A-BC9A6D82B4DC}" destId="{96918AFD-B9BC-45CF-BAF9-535073E28564}" srcOrd="8" destOrd="0" presId="urn:microsoft.com/office/officeart/2005/8/layout/list1"/>
    <dgm:cxn modelId="{1FBD0558-3A8E-4B0E-9EE2-F68EC265A2A8}" type="presParOf" srcId="{96918AFD-B9BC-45CF-BAF9-535073E28564}" destId="{33FC0B24-D191-4EA9-8D2E-39B39F051C3D}" srcOrd="0" destOrd="0" presId="urn:microsoft.com/office/officeart/2005/8/layout/list1"/>
    <dgm:cxn modelId="{C94AB970-49FE-413C-B3B0-C2F27234FF8A}" type="presParOf" srcId="{96918AFD-B9BC-45CF-BAF9-535073E28564}" destId="{9F3DAF82-FBBA-4EF7-9400-0F4B168A1D5A}" srcOrd="1" destOrd="0" presId="urn:microsoft.com/office/officeart/2005/8/layout/list1"/>
    <dgm:cxn modelId="{A3E1C216-BD3B-4011-B41F-24D10E9C1EF5}" type="presParOf" srcId="{F2345439-8A81-43C9-9C2A-BC9A6D82B4DC}" destId="{BAC25503-11FC-4C73-93C7-5C000EAB2851}" srcOrd="9" destOrd="0" presId="urn:microsoft.com/office/officeart/2005/8/layout/list1"/>
    <dgm:cxn modelId="{9CCC5BB9-F20A-4A29-B29E-10B137BDF232}" type="presParOf" srcId="{F2345439-8A81-43C9-9C2A-BC9A6D82B4DC}" destId="{53489AA7-241B-4973-AD8C-040447C15B2A}"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95A3078-54D0-4372-98D7-93FD6A163793}" type="doc">
      <dgm:prSet loTypeId="urn:microsoft.com/office/officeart/2016/7/layout/VerticalDownArrowProcess" loCatId="process" qsTypeId="urn:microsoft.com/office/officeart/2005/8/quickstyle/simple1#3" qsCatId="simple" csTypeId="urn:microsoft.com/office/officeart/2005/8/colors/accent1_2#3" csCatId="accent1"/>
      <dgm:spPr/>
      <dgm:t>
        <a:bodyPr/>
        <a:lstStyle/>
        <a:p>
          <a:endParaRPr lang="en-US"/>
        </a:p>
      </dgm:t>
    </dgm:pt>
    <dgm:pt modelId="{E3072273-FAB4-461E-B4F4-1E67ECFF56E1}">
      <dgm:prSet/>
      <dgm:spPr/>
      <dgm:t>
        <a:bodyPr/>
        <a:lstStyle/>
        <a:p>
          <a:r>
            <a:rPr lang="en-US" b="1"/>
            <a:t>SINGLES COMPETITION</a:t>
          </a:r>
          <a:endParaRPr lang="en-US"/>
        </a:p>
      </dgm:t>
    </dgm:pt>
    <dgm:pt modelId="{76294246-5215-4AB7-A11A-2EF1097AD13B}" type="parTrans" cxnId="{EE38BC0B-58C4-4C61-98B1-87519E3380E8}">
      <dgm:prSet/>
      <dgm:spPr/>
      <dgm:t>
        <a:bodyPr/>
        <a:lstStyle/>
        <a:p>
          <a:endParaRPr lang="en-US"/>
        </a:p>
      </dgm:t>
    </dgm:pt>
    <dgm:pt modelId="{99DDB433-B098-45D9-9F05-67D2D8FD0D02}" type="sibTrans" cxnId="{EE38BC0B-58C4-4C61-98B1-87519E3380E8}">
      <dgm:prSet/>
      <dgm:spPr/>
      <dgm:t>
        <a:bodyPr/>
        <a:lstStyle/>
        <a:p>
          <a:endParaRPr lang="en-US"/>
        </a:p>
      </dgm:t>
    </dgm:pt>
    <dgm:pt modelId="{2CE8DD18-3FD9-4C8F-847E-9DA92BD9C31E}">
      <dgm:prSet/>
      <dgm:spPr/>
      <dgm:t>
        <a:bodyPr/>
        <a:lstStyle/>
        <a:p>
          <a:r>
            <a:rPr lang="en-US" sz="2100" dirty="0"/>
            <a:t>Coaches will be given their school’s assigned lanes and shall provide a line up a day before the competition to the Competition Manager.</a:t>
          </a:r>
        </a:p>
      </dgm:t>
    </dgm:pt>
    <dgm:pt modelId="{5A80511B-6DCB-4ECC-8082-D78009427C75}" type="parTrans" cxnId="{4EB83CF3-7A1D-43E8-8483-EC0AB5E83B04}">
      <dgm:prSet/>
      <dgm:spPr/>
      <dgm:t>
        <a:bodyPr/>
        <a:lstStyle/>
        <a:p>
          <a:endParaRPr lang="en-US"/>
        </a:p>
      </dgm:t>
    </dgm:pt>
    <dgm:pt modelId="{708288A7-0767-4BC4-AC6B-3D243A955020}" type="sibTrans" cxnId="{4EB83CF3-7A1D-43E8-8483-EC0AB5E83B04}">
      <dgm:prSet/>
      <dgm:spPr/>
      <dgm:t>
        <a:bodyPr/>
        <a:lstStyle/>
        <a:p>
          <a:endParaRPr lang="en-US"/>
        </a:p>
      </dgm:t>
    </dgm:pt>
    <dgm:pt modelId="{B1E4A5C9-92F4-422E-9656-CE2558419C41}">
      <dgm:prSet/>
      <dgm:spPr/>
      <dgm:t>
        <a:bodyPr/>
        <a:lstStyle/>
        <a:p>
          <a:r>
            <a:rPr lang="en-US" sz="2100" dirty="0"/>
            <a:t>Each competitor will bowl two games on the assigned pair of lanes.</a:t>
          </a:r>
        </a:p>
      </dgm:t>
    </dgm:pt>
    <dgm:pt modelId="{129DF353-620C-4271-B841-760B0CADAE95}" type="parTrans" cxnId="{9522CF1C-E817-429E-8A26-DDF960E0F0D1}">
      <dgm:prSet/>
      <dgm:spPr/>
      <dgm:t>
        <a:bodyPr/>
        <a:lstStyle/>
        <a:p>
          <a:endParaRPr lang="en-US"/>
        </a:p>
      </dgm:t>
    </dgm:pt>
    <dgm:pt modelId="{9A478A79-1D18-4B6A-9EA2-8EFF2E6D5E6A}" type="sibTrans" cxnId="{9522CF1C-E817-429E-8A26-DDF960E0F0D1}">
      <dgm:prSet/>
      <dgm:spPr/>
      <dgm:t>
        <a:bodyPr/>
        <a:lstStyle/>
        <a:p>
          <a:endParaRPr lang="en-US"/>
        </a:p>
      </dgm:t>
    </dgm:pt>
    <dgm:pt modelId="{480B2B9C-401A-416D-9FA2-15D729475FBA}">
      <dgm:prSet/>
      <dgm:spPr/>
      <dgm:t>
        <a:bodyPr/>
        <a:lstStyle/>
        <a:p>
          <a:r>
            <a:rPr lang="en-US" sz="2100" dirty="0"/>
            <a:t>Competitors are competing against the entire field and will be awarded points based on their overall standings.</a:t>
          </a:r>
        </a:p>
      </dgm:t>
    </dgm:pt>
    <dgm:pt modelId="{DD819B6F-0C07-4B10-9816-267BA9392DF5}" type="parTrans" cxnId="{3CD92004-BBD8-449A-9F2B-9D902028607B}">
      <dgm:prSet/>
      <dgm:spPr/>
      <dgm:t>
        <a:bodyPr/>
        <a:lstStyle/>
        <a:p>
          <a:endParaRPr lang="en-US"/>
        </a:p>
      </dgm:t>
    </dgm:pt>
    <dgm:pt modelId="{B6645B8D-872D-4021-83EC-46893EEA2502}" type="sibTrans" cxnId="{3CD92004-BBD8-449A-9F2B-9D902028607B}">
      <dgm:prSet/>
      <dgm:spPr/>
      <dgm:t>
        <a:bodyPr/>
        <a:lstStyle/>
        <a:p>
          <a:endParaRPr lang="en-US"/>
        </a:p>
      </dgm:t>
    </dgm:pt>
    <dgm:pt modelId="{F3C71571-8BC7-4FF9-8F62-AEEC5FB70136}">
      <dgm:prSet/>
      <dgm:spPr/>
      <dgm:t>
        <a:bodyPr/>
        <a:lstStyle/>
        <a:p>
          <a:r>
            <a:rPr lang="en-US" sz="2100"/>
            <a:t>Team Points Calculation for the Singles Event:</a:t>
          </a:r>
        </a:p>
      </dgm:t>
    </dgm:pt>
    <dgm:pt modelId="{62D592E6-7E0B-4029-ADCF-7AB7135D2CCD}" type="parTrans" cxnId="{9D15A23C-4791-4F2E-AF1F-C52EC50416A0}">
      <dgm:prSet/>
      <dgm:spPr/>
      <dgm:t>
        <a:bodyPr/>
        <a:lstStyle/>
        <a:p>
          <a:endParaRPr lang="en-US"/>
        </a:p>
      </dgm:t>
    </dgm:pt>
    <dgm:pt modelId="{4A91D8AF-9CDC-4FAB-8F22-959344FE67A3}" type="sibTrans" cxnId="{9D15A23C-4791-4F2E-AF1F-C52EC50416A0}">
      <dgm:prSet/>
      <dgm:spPr/>
      <dgm:t>
        <a:bodyPr/>
        <a:lstStyle/>
        <a:p>
          <a:endParaRPr lang="en-US"/>
        </a:p>
      </dgm:t>
    </dgm:pt>
    <dgm:pt modelId="{DE5010DC-7461-4809-BA7A-BC1A7AAA7852}">
      <dgm:prSet custT="1"/>
      <dgm:spPr/>
      <dgm:t>
        <a:bodyPr/>
        <a:lstStyle/>
        <a:p>
          <a:r>
            <a:rPr lang="en-US" sz="2000" dirty="0"/>
            <a:t>Team points will be determined based on the performance of the top four bowlers from each school.</a:t>
          </a:r>
        </a:p>
      </dgm:t>
    </dgm:pt>
    <dgm:pt modelId="{20D9CCB4-B859-4871-BCF7-8E17BDFB0483}" type="parTrans" cxnId="{AC3917C5-71D8-4A20-B885-C37CE9474960}">
      <dgm:prSet/>
      <dgm:spPr/>
      <dgm:t>
        <a:bodyPr/>
        <a:lstStyle/>
        <a:p>
          <a:endParaRPr lang="en-US"/>
        </a:p>
      </dgm:t>
    </dgm:pt>
    <dgm:pt modelId="{B93F8422-0560-4FF2-ACC2-894A49A0E265}" type="sibTrans" cxnId="{AC3917C5-71D8-4A20-B885-C37CE9474960}">
      <dgm:prSet/>
      <dgm:spPr/>
      <dgm:t>
        <a:bodyPr/>
        <a:lstStyle/>
        <a:p>
          <a:endParaRPr lang="en-US"/>
        </a:p>
      </dgm:t>
    </dgm:pt>
    <dgm:pt modelId="{DE93E179-54DB-4DD7-A69D-2ED68C9A8372}">
      <dgm:prSet custT="1"/>
      <dgm:spPr/>
      <dgm:t>
        <a:bodyPr/>
        <a:lstStyle/>
        <a:p>
          <a:r>
            <a:rPr lang="en-US" sz="2000" dirty="0"/>
            <a:t>The combined performance of these top four bowlers will establish the overall point system for that week's competition.</a:t>
          </a:r>
        </a:p>
      </dgm:t>
    </dgm:pt>
    <dgm:pt modelId="{838156FC-60D1-439B-A867-6807950B9D82}" type="parTrans" cxnId="{539447B3-BCD4-4CDA-9438-6CC9CB2AF65D}">
      <dgm:prSet/>
      <dgm:spPr/>
      <dgm:t>
        <a:bodyPr/>
        <a:lstStyle/>
        <a:p>
          <a:endParaRPr lang="en-US"/>
        </a:p>
      </dgm:t>
    </dgm:pt>
    <dgm:pt modelId="{4CC65774-B190-489D-BA0A-9CCCAED3679D}" type="sibTrans" cxnId="{539447B3-BCD4-4CDA-9438-6CC9CB2AF65D}">
      <dgm:prSet/>
      <dgm:spPr/>
      <dgm:t>
        <a:bodyPr/>
        <a:lstStyle/>
        <a:p>
          <a:endParaRPr lang="en-US"/>
        </a:p>
      </dgm:t>
    </dgm:pt>
    <dgm:pt modelId="{D54ACCBA-52C8-4A4B-BF99-CC4A9A5449C2}" type="pres">
      <dgm:prSet presAssocID="{595A3078-54D0-4372-98D7-93FD6A163793}" presName="Name0" presStyleCnt="0">
        <dgm:presLayoutVars>
          <dgm:dir/>
          <dgm:animLvl val="lvl"/>
          <dgm:resizeHandles val="exact"/>
        </dgm:presLayoutVars>
      </dgm:prSet>
      <dgm:spPr/>
    </dgm:pt>
    <dgm:pt modelId="{88D0575E-010F-44E2-8BCF-50B93E1BC538}" type="pres">
      <dgm:prSet presAssocID="{E3072273-FAB4-461E-B4F4-1E67ECFF56E1}" presName="boxAndChildren" presStyleCnt="0"/>
      <dgm:spPr/>
    </dgm:pt>
    <dgm:pt modelId="{B5D1F66D-9012-429F-A9F6-751A86824F30}" type="pres">
      <dgm:prSet presAssocID="{E3072273-FAB4-461E-B4F4-1E67ECFF56E1}" presName="parentTextBox" presStyleLbl="alignNode1" presStyleIdx="0" presStyleCnt="1"/>
      <dgm:spPr/>
    </dgm:pt>
    <dgm:pt modelId="{4B6177A1-64A0-48F4-B0A4-280561D76473}" type="pres">
      <dgm:prSet presAssocID="{E3072273-FAB4-461E-B4F4-1E67ECFF56E1}" presName="descendantBox" presStyleLbl="bgAccFollowNode1" presStyleIdx="0" presStyleCnt="1"/>
      <dgm:spPr/>
    </dgm:pt>
  </dgm:ptLst>
  <dgm:cxnLst>
    <dgm:cxn modelId="{3CD92004-BBD8-449A-9F2B-9D902028607B}" srcId="{E3072273-FAB4-461E-B4F4-1E67ECFF56E1}" destId="{480B2B9C-401A-416D-9FA2-15D729475FBA}" srcOrd="2" destOrd="0" parTransId="{DD819B6F-0C07-4B10-9816-267BA9392DF5}" sibTransId="{B6645B8D-872D-4021-83EC-46893EEA2502}"/>
    <dgm:cxn modelId="{EE38BC0B-58C4-4C61-98B1-87519E3380E8}" srcId="{595A3078-54D0-4372-98D7-93FD6A163793}" destId="{E3072273-FAB4-461E-B4F4-1E67ECFF56E1}" srcOrd="0" destOrd="0" parTransId="{76294246-5215-4AB7-A11A-2EF1097AD13B}" sibTransId="{99DDB433-B098-45D9-9F05-67D2D8FD0D02}"/>
    <dgm:cxn modelId="{9522CF1C-E817-429E-8A26-DDF960E0F0D1}" srcId="{E3072273-FAB4-461E-B4F4-1E67ECFF56E1}" destId="{B1E4A5C9-92F4-422E-9656-CE2558419C41}" srcOrd="1" destOrd="0" parTransId="{129DF353-620C-4271-B841-760B0CADAE95}" sibTransId="{9A478A79-1D18-4B6A-9EA2-8EFF2E6D5E6A}"/>
    <dgm:cxn modelId="{9D15A23C-4791-4F2E-AF1F-C52EC50416A0}" srcId="{E3072273-FAB4-461E-B4F4-1E67ECFF56E1}" destId="{F3C71571-8BC7-4FF9-8F62-AEEC5FB70136}" srcOrd="3" destOrd="0" parTransId="{62D592E6-7E0B-4029-ADCF-7AB7135D2CCD}" sibTransId="{4A91D8AF-9CDC-4FAB-8F22-959344FE67A3}"/>
    <dgm:cxn modelId="{7967E55C-1CA0-4C29-B7F8-6810DED7223B}" type="presOf" srcId="{F3C71571-8BC7-4FF9-8F62-AEEC5FB70136}" destId="{4B6177A1-64A0-48F4-B0A4-280561D76473}" srcOrd="0" destOrd="3" presId="urn:microsoft.com/office/officeart/2016/7/layout/VerticalDownArrowProcess"/>
    <dgm:cxn modelId="{3B346C64-5AE4-47D2-9D5C-057025CBF460}" type="presOf" srcId="{595A3078-54D0-4372-98D7-93FD6A163793}" destId="{D54ACCBA-52C8-4A4B-BF99-CC4A9A5449C2}" srcOrd="0" destOrd="0" presId="urn:microsoft.com/office/officeart/2016/7/layout/VerticalDownArrowProcess"/>
    <dgm:cxn modelId="{30BF2C71-469E-4201-B4B3-D95E7A6F7A01}" type="presOf" srcId="{2CE8DD18-3FD9-4C8F-847E-9DA92BD9C31E}" destId="{4B6177A1-64A0-48F4-B0A4-280561D76473}" srcOrd="0" destOrd="0" presId="urn:microsoft.com/office/officeart/2016/7/layout/VerticalDownArrowProcess"/>
    <dgm:cxn modelId="{17D93851-FD9A-4005-8D7E-8378CC6567F1}" type="presOf" srcId="{E3072273-FAB4-461E-B4F4-1E67ECFF56E1}" destId="{B5D1F66D-9012-429F-A9F6-751A86824F30}" srcOrd="0" destOrd="0" presId="urn:microsoft.com/office/officeart/2016/7/layout/VerticalDownArrowProcess"/>
    <dgm:cxn modelId="{92DFF078-E839-4392-B4D1-0A35DCFBD1A0}" type="presOf" srcId="{B1E4A5C9-92F4-422E-9656-CE2558419C41}" destId="{4B6177A1-64A0-48F4-B0A4-280561D76473}" srcOrd="0" destOrd="1" presId="urn:microsoft.com/office/officeart/2016/7/layout/VerticalDownArrowProcess"/>
    <dgm:cxn modelId="{539447B3-BCD4-4CDA-9438-6CC9CB2AF65D}" srcId="{F3C71571-8BC7-4FF9-8F62-AEEC5FB70136}" destId="{DE93E179-54DB-4DD7-A69D-2ED68C9A8372}" srcOrd="1" destOrd="0" parTransId="{838156FC-60D1-439B-A867-6807950B9D82}" sibTransId="{4CC65774-B190-489D-BA0A-9CCCAED3679D}"/>
    <dgm:cxn modelId="{AC3917C5-71D8-4A20-B885-C37CE9474960}" srcId="{F3C71571-8BC7-4FF9-8F62-AEEC5FB70136}" destId="{DE5010DC-7461-4809-BA7A-BC1A7AAA7852}" srcOrd="0" destOrd="0" parTransId="{20D9CCB4-B859-4871-BCF7-8E17BDFB0483}" sibTransId="{B93F8422-0560-4FF2-ACC2-894A49A0E265}"/>
    <dgm:cxn modelId="{243177C8-2FB3-41EA-BF92-0F6004ECEF94}" type="presOf" srcId="{DE5010DC-7461-4809-BA7A-BC1A7AAA7852}" destId="{4B6177A1-64A0-48F4-B0A4-280561D76473}" srcOrd="0" destOrd="4" presId="urn:microsoft.com/office/officeart/2016/7/layout/VerticalDownArrowProcess"/>
    <dgm:cxn modelId="{8EE1EAD1-3104-4B4E-AEF7-A7419D614436}" type="presOf" srcId="{DE93E179-54DB-4DD7-A69D-2ED68C9A8372}" destId="{4B6177A1-64A0-48F4-B0A4-280561D76473}" srcOrd="0" destOrd="5" presId="urn:microsoft.com/office/officeart/2016/7/layout/VerticalDownArrowProcess"/>
    <dgm:cxn modelId="{4EB83CF3-7A1D-43E8-8483-EC0AB5E83B04}" srcId="{E3072273-FAB4-461E-B4F4-1E67ECFF56E1}" destId="{2CE8DD18-3FD9-4C8F-847E-9DA92BD9C31E}" srcOrd="0" destOrd="0" parTransId="{5A80511B-6DCB-4ECC-8082-D78009427C75}" sibTransId="{708288A7-0767-4BC4-AC6B-3D243A955020}"/>
    <dgm:cxn modelId="{0BA053F4-99EE-49B2-8858-BFD25C238ABF}" type="presOf" srcId="{480B2B9C-401A-416D-9FA2-15D729475FBA}" destId="{4B6177A1-64A0-48F4-B0A4-280561D76473}" srcOrd="0" destOrd="2" presId="urn:microsoft.com/office/officeart/2016/7/layout/VerticalDownArrowProcess"/>
    <dgm:cxn modelId="{557BDC23-E30B-4EE1-8371-2201F043A779}" type="presParOf" srcId="{D54ACCBA-52C8-4A4B-BF99-CC4A9A5449C2}" destId="{88D0575E-010F-44E2-8BCF-50B93E1BC538}" srcOrd="0" destOrd="0" presId="urn:microsoft.com/office/officeart/2016/7/layout/VerticalDownArrowProcess"/>
    <dgm:cxn modelId="{08ED3CE3-7438-4ED6-AAA4-3B95780B62B5}" type="presParOf" srcId="{88D0575E-010F-44E2-8BCF-50B93E1BC538}" destId="{B5D1F66D-9012-429F-A9F6-751A86824F30}" srcOrd="0" destOrd="0" presId="urn:microsoft.com/office/officeart/2016/7/layout/VerticalDownArrowProcess"/>
    <dgm:cxn modelId="{3D68F998-601E-498E-8D80-FEABC63548F8}" type="presParOf" srcId="{88D0575E-010F-44E2-8BCF-50B93E1BC538}" destId="{4B6177A1-64A0-48F4-B0A4-280561D76473}" srcOrd="1" destOrd="0" presId="urn:microsoft.com/office/officeart/2016/7/layout/VerticalDownArrowProcess"/>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AC933E2-2B0B-451B-8D31-7D272373106D}" type="doc">
      <dgm:prSet loTypeId="urn:microsoft.com/office/officeart/2018/2/layout/IconLabelList" loCatId="icon" qsTypeId="urn:microsoft.com/office/officeart/2005/8/quickstyle/simple1#4" qsCatId="simple" csTypeId="urn:microsoft.com/office/officeart/2005/8/colors/accent1_2#4" csCatId="accent1" phldr="1"/>
      <dgm:spPr/>
      <dgm:t>
        <a:bodyPr/>
        <a:lstStyle/>
        <a:p>
          <a:endParaRPr lang="en-US"/>
        </a:p>
      </dgm:t>
    </dgm:pt>
    <dgm:pt modelId="{B1995EDD-1CD7-496D-80A0-FD65A3D6DE56}">
      <dgm:prSet/>
      <dgm:spPr/>
      <dgm:t>
        <a:bodyPr/>
        <a:lstStyle/>
        <a:p>
          <a:pPr>
            <a:lnSpc>
              <a:spcPct val="100000"/>
            </a:lnSpc>
          </a:pPr>
          <a:r>
            <a:rPr lang="en-US" b="1"/>
            <a:t>Announcement</a:t>
          </a:r>
          <a:endParaRPr lang="en-US"/>
        </a:p>
      </dgm:t>
    </dgm:pt>
    <dgm:pt modelId="{169407C8-E228-4EB1-B42F-B296F526F697}" type="parTrans" cxnId="{C28D8D70-5E9B-494B-8A47-CB33C9420399}">
      <dgm:prSet/>
      <dgm:spPr/>
      <dgm:t>
        <a:bodyPr/>
        <a:lstStyle/>
        <a:p>
          <a:endParaRPr lang="en-US"/>
        </a:p>
      </dgm:t>
    </dgm:pt>
    <dgm:pt modelId="{07F5C08A-62EF-4C96-8973-1948B82A9867}" type="sibTrans" cxnId="{C28D8D70-5E9B-494B-8A47-CB33C9420399}">
      <dgm:prSet/>
      <dgm:spPr/>
      <dgm:t>
        <a:bodyPr/>
        <a:lstStyle/>
        <a:p>
          <a:endParaRPr lang="en-US"/>
        </a:p>
      </dgm:t>
    </dgm:pt>
    <dgm:pt modelId="{EF6BB651-A50B-4F01-925A-AE16AB03A8BA}">
      <dgm:prSet/>
      <dgm:spPr/>
      <dgm:t>
        <a:bodyPr/>
        <a:lstStyle/>
        <a:p>
          <a:pPr>
            <a:lnSpc>
              <a:spcPct val="100000"/>
            </a:lnSpc>
          </a:pPr>
          <a:r>
            <a:rPr lang="en-US" b="1"/>
            <a:t>Adjournment</a:t>
          </a:r>
          <a:endParaRPr lang="en-US"/>
        </a:p>
      </dgm:t>
    </dgm:pt>
    <dgm:pt modelId="{1CFCC65C-E0DE-4B4D-A321-A55E8E20B5BD}" type="parTrans" cxnId="{EE506B28-C8F4-4356-9C18-1E73A54E6372}">
      <dgm:prSet/>
      <dgm:spPr/>
      <dgm:t>
        <a:bodyPr/>
        <a:lstStyle/>
        <a:p>
          <a:endParaRPr lang="en-US"/>
        </a:p>
      </dgm:t>
    </dgm:pt>
    <dgm:pt modelId="{DFAD43B4-B3F2-4B59-A088-3B11737CF80E}" type="sibTrans" cxnId="{EE506B28-C8F4-4356-9C18-1E73A54E6372}">
      <dgm:prSet/>
      <dgm:spPr/>
      <dgm:t>
        <a:bodyPr/>
        <a:lstStyle/>
        <a:p>
          <a:endParaRPr lang="en-US"/>
        </a:p>
      </dgm:t>
    </dgm:pt>
    <dgm:pt modelId="{0980ED9F-CA7F-43A1-8E78-1BC271F2A51E}" type="pres">
      <dgm:prSet presAssocID="{8AC933E2-2B0B-451B-8D31-7D272373106D}" presName="root" presStyleCnt="0">
        <dgm:presLayoutVars>
          <dgm:dir/>
          <dgm:resizeHandles val="exact"/>
        </dgm:presLayoutVars>
      </dgm:prSet>
      <dgm:spPr/>
    </dgm:pt>
    <dgm:pt modelId="{C5A74CDE-E058-4E32-B866-A2C33CF0A627}" type="pres">
      <dgm:prSet presAssocID="{B1995EDD-1CD7-496D-80A0-FD65A3D6DE56}" presName="compNode" presStyleCnt="0"/>
      <dgm:spPr/>
    </dgm:pt>
    <dgm:pt modelId="{E4FCA400-3151-4C51-BC65-76B4E32AED6A}" type="pres">
      <dgm:prSet presAssocID="{B1995EDD-1CD7-496D-80A0-FD65A3D6DE56}" presName="iconRect" presStyleLbl="node1" presStyleIdx="0"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dgm:spPr>
      <dgm:extLst>
        <a:ext uri="{E40237B7-FDA0-4F09-8148-C483321AD2D9}">
          <dgm14:cNvPr xmlns:dgm14="http://schemas.microsoft.com/office/drawing/2010/diagram" id="0" name="" descr="Megaphone"/>
        </a:ext>
      </dgm:extLst>
    </dgm:pt>
    <dgm:pt modelId="{7188E8E1-9C72-4293-B1FF-A6B31A62397C}" type="pres">
      <dgm:prSet presAssocID="{B1995EDD-1CD7-496D-80A0-FD65A3D6DE56}" presName="spaceRect" presStyleCnt="0"/>
      <dgm:spPr/>
    </dgm:pt>
    <dgm:pt modelId="{DAFE3CD9-5562-42AE-BE3B-76E3B24E1458}" type="pres">
      <dgm:prSet presAssocID="{B1995EDD-1CD7-496D-80A0-FD65A3D6DE56}" presName="textRect" presStyleLbl="revTx" presStyleIdx="0" presStyleCnt="2">
        <dgm:presLayoutVars>
          <dgm:chMax val="1"/>
          <dgm:chPref val="1"/>
        </dgm:presLayoutVars>
      </dgm:prSet>
      <dgm:spPr/>
    </dgm:pt>
    <dgm:pt modelId="{49DEFC28-8B2F-4312-8F4F-585BFBAD4072}" type="pres">
      <dgm:prSet presAssocID="{07F5C08A-62EF-4C96-8973-1948B82A9867}" presName="sibTrans" presStyleCnt="0"/>
      <dgm:spPr/>
    </dgm:pt>
    <dgm:pt modelId="{B4439980-2A6C-4AFD-83D0-F63C4EF61507}" type="pres">
      <dgm:prSet presAssocID="{EF6BB651-A50B-4F01-925A-AE16AB03A8BA}" presName="compNode" presStyleCnt="0"/>
      <dgm:spPr/>
    </dgm:pt>
    <dgm:pt modelId="{D1C31A35-B73A-4187-A3B9-C0007E4EF6F4}" type="pres">
      <dgm:prSet presAssocID="{EF6BB651-A50B-4F01-925A-AE16AB03A8BA}" presName="iconRect" presStyleLbl="node1" presStyleIdx="1" presStyleCnt="2"/>
      <dgm:spPr>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Stopwatch"/>
        </a:ext>
      </dgm:extLst>
    </dgm:pt>
    <dgm:pt modelId="{7A00D933-4704-40DB-B228-45DE00760AB2}" type="pres">
      <dgm:prSet presAssocID="{EF6BB651-A50B-4F01-925A-AE16AB03A8BA}" presName="spaceRect" presStyleCnt="0"/>
      <dgm:spPr/>
    </dgm:pt>
    <dgm:pt modelId="{CD7FB8E2-5BAC-4046-9AA8-F3EF473F1D68}" type="pres">
      <dgm:prSet presAssocID="{EF6BB651-A50B-4F01-925A-AE16AB03A8BA}" presName="textRect" presStyleLbl="revTx" presStyleIdx="1" presStyleCnt="2">
        <dgm:presLayoutVars>
          <dgm:chMax val="1"/>
          <dgm:chPref val="1"/>
        </dgm:presLayoutVars>
      </dgm:prSet>
      <dgm:spPr/>
    </dgm:pt>
  </dgm:ptLst>
  <dgm:cxnLst>
    <dgm:cxn modelId="{DF8E890D-E46A-49B6-A9A3-0ADA57A9DFDF}" type="presOf" srcId="{8AC933E2-2B0B-451B-8D31-7D272373106D}" destId="{0980ED9F-CA7F-43A1-8E78-1BC271F2A51E}" srcOrd="0" destOrd="0" presId="urn:microsoft.com/office/officeart/2018/2/layout/IconLabelList"/>
    <dgm:cxn modelId="{EE506B28-C8F4-4356-9C18-1E73A54E6372}" srcId="{8AC933E2-2B0B-451B-8D31-7D272373106D}" destId="{EF6BB651-A50B-4F01-925A-AE16AB03A8BA}" srcOrd="1" destOrd="0" parTransId="{1CFCC65C-E0DE-4B4D-A321-A55E8E20B5BD}" sibTransId="{DFAD43B4-B3F2-4B59-A088-3B11737CF80E}"/>
    <dgm:cxn modelId="{F2B87768-EFF1-454C-B564-C66E00B85D28}" type="presOf" srcId="{B1995EDD-1CD7-496D-80A0-FD65A3D6DE56}" destId="{DAFE3CD9-5562-42AE-BE3B-76E3B24E1458}" srcOrd="0" destOrd="0" presId="urn:microsoft.com/office/officeart/2018/2/layout/IconLabelList"/>
    <dgm:cxn modelId="{37D5006F-7814-4DF0-9195-99D8D337D04E}" type="presOf" srcId="{EF6BB651-A50B-4F01-925A-AE16AB03A8BA}" destId="{CD7FB8E2-5BAC-4046-9AA8-F3EF473F1D68}" srcOrd="0" destOrd="0" presId="urn:microsoft.com/office/officeart/2018/2/layout/IconLabelList"/>
    <dgm:cxn modelId="{C28D8D70-5E9B-494B-8A47-CB33C9420399}" srcId="{8AC933E2-2B0B-451B-8D31-7D272373106D}" destId="{B1995EDD-1CD7-496D-80A0-FD65A3D6DE56}" srcOrd="0" destOrd="0" parTransId="{169407C8-E228-4EB1-B42F-B296F526F697}" sibTransId="{07F5C08A-62EF-4C96-8973-1948B82A9867}"/>
    <dgm:cxn modelId="{F77EE157-8AA6-4BFD-AC1A-9C8261BB7995}" type="presParOf" srcId="{0980ED9F-CA7F-43A1-8E78-1BC271F2A51E}" destId="{C5A74CDE-E058-4E32-B866-A2C33CF0A627}" srcOrd="0" destOrd="0" presId="urn:microsoft.com/office/officeart/2018/2/layout/IconLabelList"/>
    <dgm:cxn modelId="{9EED9179-7438-42D6-9F54-DD61CEAD0C9E}" type="presParOf" srcId="{C5A74CDE-E058-4E32-B866-A2C33CF0A627}" destId="{E4FCA400-3151-4C51-BC65-76B4E32AED6A}" srcOrd="0" destOrd="0" presId="urn:microsoft.com/office/officeart/2018/2/layout/IconLabelList"/>
    <dgm:cxn modelId="{895B8A61-DED2-485E-A64B-B683DED67791}" type="presParOf" srcId="{C5A74CDE-E058-4E32-B866-A2C33CF0A627}" destId="{7188E8E1-9C72-4293-B1FF-A6B31A62397C}" srcOrd="1" destOrd="0" presId="urn:microsoft.com/office/officeart/2018/2/layout/IconLabelList"/>
    <dgm:cxn modelId="{2F614618-8E81-4B12-AE7D-BD08D0F9DD64}" type="presParOf" srcId="{C5A74CDE-E058-4E32-B866-A2C33CF0A627}" destId="{DAFE3CD9-5562-42AE-BE3B-76E3B24E1458}" srcOrd="2" destOrd="0" presId="urn:microsoft.com/office/officeart/2018/2/layout/IconLabelList"/>
    <dgm:cxn modelId="{D9F11F64-6D83-4D48-B74C-A7E908A32D58}" type="presParOf" srcId="{0980ED9F-CA7F-43A1-8E78-1BC271F2A51E}" destId="{49DEFC28-8B2F-4312-8F4F-585BFBAD4072}" srcOrd="1" destOrd="0" presId="urn:microsoft.com/office/officeart/2018/2/layout/IconLabelList"/>
    <dgm:cxn modelId="{1E446CE7-0A9F-4DC3-9CBD-6209ECED39DD}" type="presParOf" srcId="{0980ED9F-CA7F-43A1-8E78-1BC271F2A51E}" destId="{B4439980-2A6C-4AFD-83D0-F63C4EF61507}" srcOrd="2" destOrd="0" presId="urn:microsoft.com/office/officeart/2018/2/layout/IconLabelList"/>
    <dgm:cxn modelId="{BA01FD15-EC08-43E4-80FC-C909BBEFFAAE}" type="presParOf" srcId="{B4439980-2A6C-4AFD-83D0-F63C4EF61507}" destId="{D1C31A35-B73A-4187-A3B9-C0007E4EF6F4}" srcOrd="0" destOrd="0" presId="urn:microsoft.com/office/officeart/2018/2/layout/IconLabelList"/>
    <dgm:cxn modelId="{0781C1EA-A003-47ED-973C-F0F3D7DDA96B}" type="presParOf" srcId="{B4439980-2A6C-4AFD-83D0-F63C4EF61507}" destId="{7A00D933-4704-40DB-B228-45DE00760AB2}" srcOrd="1" destOrd="0" presId="urn:microsoft.com/office/officeart/2018/2/layout/IconLabelList"/>
    <dgm:cxn modelId="{192969E4-0FC9-40B5-B35E-72019EFFBB5E}" type="presParOf" srcId="{B4439980-2A6C-4AFD-83D0-F63C4EF61507}" destId="{CD7FB8E2-5BAC-4046-9AA8-F3EF473F1D6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1BCD9B-8DA7-4D06-87AB-06B65E3DA7AF}">
      <dsp:nvSpPr>
        <dsp:cNvPr id="0" name=""/>
        <dsp:cNvSpPr/>
      </dsp:nvSpPr>
      <dsp:spPr>
        <a:xfrm>
          <a:off x="0" y="399621"/>
          <a:ext cx="10201442" cy="1890000"/>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791745" tIns="520700" rIns="791745" bIns="177800" numCol="1" spcCol="1270" anchor="t" anchorCtr="0">
          <a:noAutofit/>
        </a:bodyPr>
        <a:lstStyle/>
        <a:p>
          <a:pPr marL="228600" lvl="1" indent="-228600" algn="l" defTabSz="1111250">
            <a:lnSpc>
              <a:spcPct val="90000"/>
            </a:lnSpc>
            <a:spcBef>
              <a:spcPct val="0"/>
            </a:spcBef>
            <a:spcAft>
              <a:spcPct val="15000"/>
            </a:spcAft>
            <a:buChar char="•"/>
          </a:pPr>
          <a:r>
            <a:rPr lang="en-US" sz="2500" kern="1200" dirty="0"/>
            <a:t>IIAAG</a:t>
          </a:r>
        </a:p>
        <a:p>
          <a:pPr marL="228600" lvl="1" indent="-228600" algn="l" defTabSz="1111250">
            <a:lnSpc>
              <a:spcPct val="90000"/>
            </a:lnSpc>
            <a:spcBef>
              <a:spcPct val="0"/>
            </a:spcBef>
            <a:spcAft>
              <a:spcPct val="15000"/>
            </a:spcAft>
            <a:buChar char="•"/>
          </a:pPr>
          <a:r>
            <a:rPr lang="en-US" sz="2500" kern="1200"/>
            <a:t>Athletic Directors</a:t>
          </a:r>
        </a:p>
        <a:p>
          <a:pPr marL="228600" lvl="1" indent="-228600" algn="l" defTabSz="1111250">
            <a:lnSpc>
              <a:spcPct val="90000"/>
            </a:lnSpc>
            <a:spcBef>
              <a:spcPct val="0"/>
            </a:spcBef>
            <a:spcAft>
              <a:spcPct val="15000"/>
            </a:spcAft>
            <a:buChar char="•"/>
          </a:pPr>
          <a:r>
            <a:rPr lang="en-US" sz="2500" kern="1200" dirty="0"/>
            <a:t>League Commissioner</a:t>
          </a:r>
        </a:p>
      </dsp:txBody>
      <dsp:txXfrm>
        <a:off x="0" y="399621"/>
        <a:ext cx="10201442" cy="1890000"/>
      </dsp:txXfrm>
    </dsp:sp>
    <dsp:sp modelId="{7E10CBAA-9D8B-48AA-9404-493586445B75}">
      <dsp:nvSpPr>
        <dsp:cNvPr id="0" name=""/>
        <dsp:cNvSpPr/>
      </dsp:nvSpPr>
      <dsp:spPr>
        <a:xfrm>
          <a:off x="510072" y="30621"/>
          <a:ext cx="7141009" cy="738000"/>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9913" tIns="0" rIns="269913" bIns="0" numCol="1" spcCol="1270" anchor="ctr" anchorCtr="0">
          <a:noAutofit/>
        </a:bodyPr>
        <a:lstStyle/>
        <a:p>
          <a:pPr marL="0" lvl="0" indent="0" algn="l" defTabSz="1111250">
            <a:lnSpc>
              <a:spcPct val="90000"/>
            </a:lnSpc>
            <a:spcBef>
              <a:spcPct val="0"/>
            </a:spcBef>
            <a:spcAft>
              <a:spcPct val="35000"/>
            </a:spcAft>
            <a:buNone/>
          </a:pPr>
          <a:r>
            <a:rPr lang="en-US" sz="2500" kern="1200"/>
            <a:t>High School Sports Executives</a:t>
          </a:r>
        </a:p>
      </dsp:txBody>
      <dsp:txXfrm>
        <a:off x="546098" y="66647"/>
        <a:ext cx="7068957" cy="665948"/>
      </dsp:txXfrm>
    </dsp:sp>
    <dsp:sp modelId="{0F24DBAA-8810-47F3-B9AE-2FDC11DDE583}">
      <dsp:nvSpPr>
        <dsp:cNvPr id="0" name=""/>
        <dsp:cNvSpPr/>
      </dsp:nvSpPr>
      <dsp:spPr>
        <a:xfrm>
          <a:off x="0" y="2793621"/>
          <a:ext cx="10201442" cy="630000"/>
        </a:xfrm>
        <a:prstGeom prst="rect">
          <a:avLst/>
        </a:prstGeom>
        <a:solidFill>
          <a:schemeClr val="lt1">
            <a:alpha val="90000"/>
            <a:hueOff val="0"/>
            <a:satOff val="0"/>
            <a:lumOff val="0"/>
            <a:alphaOff val="0"/>
          </a:schemeClr>
        </a:solidFill>
        <a:ln w="12700" cap="flat" cmpd="sng" algn="ctr">
          <a:solidFill>
            <a:schemeClr val="accent5">
              <a:hueOff val="-6076075"/>
              <a:satOff val="-413"/>
              <a:lumOff val="981"/>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A7321259-2A7D-4A48-9AD0-C729558BF059}">
      <dsp:nvSpPr>
        <dsp:cNvPr id="0" name=""/>
        <dsp:cNvSpPr/>
      </dsp:nvSpPr>
      <dsp:spPr>
        <a:xfrm>
          <a:off x="510072" y="2424621"/>
          <a:ext cx="7141009" cy="738000"/>
        </a:xfrm>
        <a:prstGeom prst="roundRect">
          <a:avLst/>
        </a:prstGeom>
        <a:gradFill rotWithShape="0">
          <a:gsLst>
            <a:gs pos="0">
              <a:schemeClr val="accent5">
                <a:hueOff val="-6076075"/>
                <a:satOff val="-413"/>
                <a:lumOff val="981"/>
                <a:alphaOff val="0"/>
                <a:satMod val="103000"/>
                <a:lumMod val="102000"/>
                <a:tint val="94000"/>
              </a:schemeClr>
            </a:gs>
            <a:gs pos="50000">
              <a:schemeClr val="accent5">
                <a:hueOff val="-6076075"/>
                <a:satOff val="-413"/>
                <a:lumOff val="981"/>
                <a:alphaOff val="0"/>
                <a:satMod val="110000"/>
                <a:lumMod val="100000"/>
                <a:shade val="100000"/>
              </a:schemeClr>
            </a:gs>
            <a:gs pos="100000">
              <a:schemeClr val="accent5">
                <a:hueOff val="-6076075"/>
                <a:satOff val="-413"/>
                <a:lumOff val="98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9913" tIns="0" rIns="269913" bIns="0" numCol="1" spcCol="1270" anchor="ctr" anchorCtr="0">
          <a:noAutofit/>
        </a:bodyPr>
        <a:lstStyle/>
        <a:p>
          <a:pPr marL="0" lvl="0" indent="0" algn="l" defTabSz="1111250">
            <a:lnSpc>
              <a:spcPct val="90000"/>
            </a:lnSpc>
            <a:spcBef>
              <a:spcPct val="0"/>
            </a:spcBef>
            <a:spcAft>
              <a:spcPct val="35000"/>
            </a:spcAft>
            <a:buNone/>
          </a:pPr>
          <a:r>
            <a:rPr lang="en-US" sz="2500" kern="1200"/>
            <a:t>Team Coaches and Officials</a:t>
          </a:r>
        </a:p>
      </dsp:txBody>
      <dsp:txXfrm>
        <a:off x="546098" y="2460647"/>
        <a:ext cx="7068957" cy="665948"/>
      </dsp:txXfrm>
    </dsp:sp>
    <dsp:sp modelId="{53489AA7-241B-4973-AD8C-040447C15B2A}">
      <dsp:nvSpPr>
        <dsp:cNvPr id="0" name=""/>
        <dsp:cNvSpPr/>
      </dsp:nvSpPr>
      <dsp:spPr>
        <a:xfrm>
          <a:off x="0" y="3927621"/>
          <a:ext cx="10201442" cy="630000"/>
        </a:xfrm>
        <a:prstGeom prst="rect">
          <a:avLst/>
        </a:prstGeom>
        <a:solidFill>
          <a:schemeClr val="lt1">
            <a:alpha val="90000"/>
            <a:hueOff val="0"/>
            <a:satOff val="0"/>
            <a:lumOff val="0"/>
            <a:alphaOff val="0"/>
          </a:schemeClr>
        </a:solidFill>
        <a:ln w="12700" cap="flat" cmpd="sng" algn="ctr">
          <a:solidFill>
            <a:schemeClr val="accent5">
              <a:hueOff val="-12152150"/>
              <a:satOff val="-826"/>
              <a:lumOff val="1961"/>
              <a:alphaOff val="0"/>
            </a:schemeClr>
          </a:solidFill>
          <a:prstDash val="solid"/>
          <a:miter lim="800000"/>
        </a:ln>
        <a:effectLst/>
        <a:scene3d>
          <a:camera prst="orthographicFront"/>
          <a:lightRig rig="threePt" dir="t">
            <a:rot lat="0" lon="0" rev="7500000"/>
          </a:lightRig>
        </a:scene3d>
        <a:sp3d z="152400" extrusionH="63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sp>
    <dsp:sp modelId="{9F3DAF82-FBBA-4EF7-9400-0F4B168A1D5A}">
      <dsp:nvSpPr>
        <dsp:cNvPr id="0" name=""/>
        <dsp:cNvSpPr/>
      </dsp:nvSpPr>
      <dsp:spPr>
        <a:xfrm>
          <a:off x="510072" y="3558621"/>
          <a:ext cx="7141009" cy="738000"/>
        </a:xfrm>
        <a:prstGeom prst="roundRect">
          <a:avLst/>
        </a:prstGeom>
        <a:gradFill rotWithShape="0">
          <a:gsLst>
            <a:gs pos="0">
              <a:schemeClr val="accent5">
                <a:hueOff val="-12152150"/>
                <a:satOff val="-826"/>
                <a:lumOff val="1961"/>
                <a:alphaOff val="0"/>
                <a:satMod val="103000"/>
                <a:lumMod val="102000"/>
                <a:tint val="94000"/>
              </a:schemeClr>
            </a:gs>
            <a:gs pos="50000">
              <a:schemeClr val="accent5">
                <a:hueOff val="-12152150"/>
                <a:satOff val="-826"/>
                <a:lumOff val="1961"/>
                <a:alphaOff val="0"/>
                <a:satMod val="110000"/>
                <a:lumMod val="100000"/>
                <a:shade val="100000"/>
              </a:schemeClr>
            </a:gs>
            <a:gs pos="100000">
              <a:schemeClr val="accent5">
                <a:hueOff val="-12152150"/>
                <a:satOff val="-826"/>
                <a:lumOff val="1961"/>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269913" tIns="0" rIns="269913" bIns="0" numCol="1" spcCol="1270" anchor="ctr" anchorCtr="0">
          <a:noAutofit/>
        </a:bodyPr>
        <a:lstStyle/>
        <a:p>
          <a:pPr marL="0" lvl="0" indent="0" algn="l" defTabSz="1111250">
            <a:lnSpc>
              <a:spcPct val="90000"/>
            </a:lnSpc>
            <a:spcBef>
              <a:spcPct val="0"/>
            </a:spcBef>
            <a:spcAft>
              <a:spcPct val="35000"/>
            </a:spcAft>
            <a:buNone/>
          </a:pPr>
          <a:r>
            <a:rPr lang="en-US" sz="2500" kern="1200" dirty="0"/>
            <a:t>Competition Manager and Officials</a:t>
          </a:r>
        </a:p>
      </dsp:txBody>
      <dsp:txXfrm>
        <a:off x="546098" y="3594647"/>
        <a:ext cx="7068957" cy="66594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5D1F66D-9012-429F-A9F6-751A86824F30}">
      <dsp:nvSpPr>
        <dsp:cNvPr id="0" name=""/>
        <dsp:cNvSpPr/>
      </dsp:nvSpPr>
      <dsp:spPr>
        <a:xfrm>
          <a:off x="0" y="2124"/>
          <a:ext cx="2628900" cy="4347088"/>
        </a:xfrm>
        <a:prstGeom prst="rect">
          <a:avLst/>
        </a:prstGeom>
        <a:solidFill>
          <a:schemeClr val="accent1">
            <a:hueOff val="0"/>
            <a:satOff val="0"/>
            <a:lumOff val="0"/>
            <a:alphaOff val="0"/>
          </a:schemeClr>
        </a:solidFill>
        <a:ln w="1905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86967" tIns="192024" rIns="186967" bIns="192024" numCol="1" spcCol="1270" anchor="ctr" anchorCtr="0">
          <a:noAutofit/>
        </a:bodyPr>
        <a:lstStyle/>
        <a:p>
          <a:pPr marL="0" lvl="0" indent="0" algn="ctr" defTabSz="1200150">
            <a:lnSpc>
              <a:spcPct val="90000"/>
            </a:lnSpc>
            <a:spcBef>
              <a:spcPct val="0"/>
            </a:spcBef>
            <a:spcAft>
              <a:spcPct val="35000"/>
            </a:spcAft>
            <a:buNone/>
          </a:pPr>
          <a:r>
            <a:rPr lang="en-US" sz="2700" b="1" kern="1200"/>
            <a:t>SINGLES COMPETITION</a:t>
          </a:r>
          <a:endParaRPr lang="en-US" sz="2700" kern="1200"/>
        </a:p>
      </dsp:txBody>
      <dsp:txXfrm>
        <a:off x="0" y="2124"/>
        <a:ext cx="2628900" cy="4347088"/>
      </dsp:txXfrm>
    </dsp:sp>
    <dsp:sp modelId="{4B6177A1-64A0-48F4-B0A4-280561D76473}">
      <dsp:nvSpPr>
        <dsp:cNvPr id="0" name=""/>
        <dsp:cNvSpPr/>
      </dsp:nvSpPr>
      <dsp:spPr>
        <a:xfrm>
          <a:off x="2628900" y="2124"/>
          <a:ext cx="7886700" cy="4347088"/>
        </a:xfrm>
        <a:prstGeom prst="rect">
          <a:avLst/>
        </a:prstGeom>
        <a:solidFill>
          <a:schemeClr val="accent1">
            <a:alpha val="90000"/>
            <a:tint val="40000"/>
            <a:hueOff val="0"/>
            <a:satOff val="0"/>
            <a:lumOff val="0"/>
            <a:alphaOff val="0"/>
          </a:schemeClr>
        </a:solidFill>
        <a:ln w="19050" cap="flat" cmpd="sng" algn="ctr">
          <a:solidFill>
            <a:schemeClr val="accent1">
              <a:alpha val="90000"/>
              <a:tint val="4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59980" tIns="254000" rIns="159980" bIns="254000" numCol="1" spcCol="1270" anchor="t" anchorCtr="0">
          <a:noAutofit/>
        </a:bodyPr>
        <a:lstStyle/>
        <a:p>
          <a:pPr marL="0" lvl="0" indent="0" algn="l" defTabSz="933450">
            <a:lnSpc>
              <a:spcPct val="90000"/>
            </a:lnSpc>
            <a:spcBef>
              <a:spcPct val="0"/>
            </a:spcBef>
            <a:spcAft>
              <a:spcPct val="35000"/>
            </a:spcAft>
            <a:buNone/>
          </a:pPr>
          <a:r>
            <a:rPr lang="en-US" sz="2100" kern="1200" dirty="0"/>
            <a:t>Coaches will be given their school’s assigned lanes and shall provide a line up a day before the competition to the Competition Manager.</a:t>
          </a:r>
        </a:p>
        <a:p>
          <a:pPr marL="0" lvl="0" indent="0" algn="l" defTabSz="933450">
            <a:lnSpc>
              <a:spcPct val="90000"/>
            </a:lnSpc>
            <a:spcBef>
              <a:spcPct val="0"/>
            </a:spcBef>
            <a:spcAft>
              <a:spcPct val="35000"/>
            </a:spcAft>
            <a:buNone/>
          </a:pPr>
          <a:r>
            <a:rPr lang="en-US" sz="2100" kern="1200" dirty="0"/>
            <a:t>Each competitor will bowl two games on the assigned pair of lanes.</a:t>
          </a:r>
        </a:p>
        <a:p>
          <a:pPr marL="0" lvl="0" indent="0" algn="l" defTabSz="933450">
            <a:lnSpc>
              <a:spcPct val="90000"/>
            </a:lnSpc>
            <a:spcBef>
              <a:spcPct val="0"/>
            </a:spcBef>
            <a:spcAft>
              <a:spcPct val="35000"/>
            </a:spcAft>
            <a:buNone/>
          </a:pPr>
          <a:r>
            <a:rPr lang="en-US" sz="2100" kern="1200" dirty="0"/>
            <a:t>Competitors are competing against the entire field and will be awarded points based on their overall standings.</a:t>
          </a:r>
        </a:p>
        <a:p>
          <a:pPr marL="0" lvl="0" indent="0" algn="l" defTabSz="933450">
            <a:lnSpc>
              <a:spcPct val="90000"/>
            </a:lnSpc>
            <a:spcBef>
              <a:spcPct val="0"/>
            </a:spcBef>
            <a:spcAft>
              <a:spcPct val="35000"/>
            </a:spcAft>
            <a:buNone/>
          </a:pPr>
          <a:r>
            <a:rPr lang="en-US" sz="2100" kern="1200"/>
            <a:t>Team Points Calculation for the Singles Event:</a:t>
          </a:r>
        </a:p>
        <a:p>
          <a:pPr marL="228600" lvl="1" indent="-228600" algn="l" defTabSz="889000">
            <a:lnSpc>
              <a:spcPct val="90000"/>
            </a:lnSpc>
            <a:spcBef>
              <a:spcPct val="0"/>
            </a:spcBef>
            <a:spcAft>
              <a:spcPct val="15000"/>
            </a:spcAft>
            <a:buChar char="•"/>
          </a:pPr>
          <a:r>
            <a:rPr lang="en-US" sz="2000" kern="1200" dirty="0"/>
            <a:t>Team points will be determined based on the performance of the top four bowlers from each school.</a:t>
          </a:r>
        </a:p>
        <a:p>
          <a:pPr marL="228600" lvl="1" indent="-228600" algn="l" defTabSz="889000">
            <a:lnSpc>
              <a:spcPct val="90000"/>
            </a:lnSpc>
            <a:spcBef>
              <a:spcPct val="0"/>
            </a:spcBef>
            <a:spcAft>
              <a:spcPct val="15000"/>
            </a:spcAft>
            <a:buChar char="•"/>
          </a:pPr>
          <a:r>
            <a:rPr lang="en-US" sz="2000" kern="1200" dirty="0"/>
            <a:t>The combined performance of these top four bowlers will establish the overall point system for that week's competition.</a:t>
          </a:r>
        </a:p>
      </dsp:txBody>
      <dsp:txXfrm>
        <a:off x="2628900" y="2124"/>
        <a:ext cx="7886700" cy="434708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4FCA400-3151-4C51-BC65-76B4E32AED6A}">
      <dsp:nvSpPr>
        <dsp:cNvPr id="0" name=""/>
        <dsp:cNvSpPr/>
      </dsp:nvSpPr>
      <dsp:spPr>
        <a:xfrm>
          <a:off x="1098288" y="519387"/>
          <a:ext cx="1766812" cy="1766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1"/>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AFE3CD9-5562-42AE-BE3B-76E3B24E1458}">
      <dsp:nvSpPr>
        <dsp:cNvPr id="0" name=""/>
        <dsp:cNvSpPr/>
      </dsp:nvSpPr>
      <dsp:spPr>
        <a:xfrm>
          <a:off x="18569" y="2725253"/>
          <a:ext cx="392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100000"/>
            </a:lnSpc>
            <a:spcBef>
              <a:spcPct val="0"/>
            </a:spcBef>
            <a:spcAft>
              <a:spcPct val="35000"/>
            </a:spcAft>
            <a:buNone/>
          </a:pPr>
          <a:r>
            <a:rPr lang="en-US" sz="4400" b="1" kern="1200"/>
            <a:t>Announcement</a:t>
          </a:r>
          <a:endParaRPr lang="en-US" sz="4400" kern="1200"/>
        </a:p>
      </dsp:txBody>
      <dsp:txXfrm>
        <a:off x="18569" y="2725253"/>
        <a:ext cx="3926250" cy="720000"/>
      </dsp:txXfrm>
    </dsp:sp>
    <dsp:sp modelId="{D1C31A35-B73A-4187-A3B9-C0007E4EF6F4}">
      <dsp:nvSpPr>
        <dsp:cNvPr id="0" name=""/>
        <dsp:cNvSpPr/>
      </dsp:nvSpPr>
      <dsp:spPr>
        <a:xfrm>
          <a:off x="5711632" y="519387"/>
          <a:ext cx="1766812" cy="1766812"/>
        </a:xfrm>
        <a:prstGeom prst="rect">
          <a:avLst/>
        </a:prstGeom>
        <a:blipFill>
          <a:blip xmlns:r="http://schemas.openxmlformats.org/officeDocument/2006/relationships">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D7FB8E2-5BAC-4046-9AA8-F3EF473F1D68}">
      <dsp:nvSpPr>
        <dsp:cNvPr id="0" name=""/>
        <dsp:cNvSpPr/>
      </dsp:nvSpPr>
      <dsp:spPr>
        <a:xfrm>
          <a:off x="4631913" y="2725253"/>
          <a:ext cx="3926250" cy="7200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955800">
            <a:lnSpc>
              <a:spcPct val="100000"/>
            </a:lnSpc>
            <a:spcBef>
              <a:spcPct val="0"/>
            </a:spcBef>
            <a:spcAft>
              <a:spcPct val="35000"/>
            </a:spcAft>
            <a:buNone/>
          </a:pPr>
          <a:r>
            <a:rPr lang="en-US" sz="4400" b="1" kern="1200"/>
            <a:t>Adjournment</a:t>
          </a:r>
          <a:endParaRPr lang="en-US" sz="4400" kern="1200"/>
        </a:p>
      </dsp:txBody>
      <dsp:txXfrm>
        <a:off x="4631913" y="2725253"/>
        <a:ext cx="3926250" cy="720000"/>
      </dsp:txXfrm>
    </dsp:sp>
  </dsp:spTree>
</dsp:drawing>
</file>

<file path=ppt/diagrams/layout1.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6/7/layout/VerticalDownArrowProcess">
  <dgm:title val="Vertical Down Arrow Process"/>
  <dgm:desc val="Use to show a progression; a timeline; sequential steps in a task, process, or workflow; or to emphasize movement or direction. Level 1 text appears inside an arrow shape while Level 2 text appears below the arrow shapes."/>
  <dgm:catLst>
    <dgm:cat type="process"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36"/>
      <dgm:constr type="primFontSz" for="des" forName="parentTextArrow" refType="primFontSz" refFor="des" refForName="parentTextBox" op="equ"/>
      <dgm:constr type="primFontSz" for="des" forName="descendantArrow" val="24"/>
      <dgm:constr type="primFontSz" for="des" forName="descendantArrow" refType="primFontSz" refFor="des" refForName="parentTextArrow" op="lte"/>
      <dgm:constr type="primFontSz" for="des" forName="descendantBox" refType="primFontSz" refFor="des" refForName="parentTextArrow" op="lte"/>
      <dgm:constr type="primFontSz" for="des" forName="descendantBox" refType="primFontSz" refFor="des" refForName="parentTextBox" op="lte"/>
      <dgm:constr type="primFontSz" for="des" forName="descendantArrow" refType="primFontSz" refFor="des" refForName="parentTextBox" op="lte"/>
      <dgm:constr type="primFontSz" for="des" forName="descendantBox" refType="primFontSz" refFor="des" refForName="descendan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onstrLst>
              <dgm:constr type="w" for="ch" forName="parentTextBox" refType="w" fact="0.25"/>
              <dgm:constr type="h" for="ch" forName="parentTextBox" refType="h"/>
              <dgm:constr type="t" for="ch" forName="parentTextBox"/>
              <dgm:constr type="w" for="ch" forName="descendantBox" refType="w" fact="0.75"/>
              <dgm:constr type="l" for="ch" forName="descendantBox" refType="w" fact="0.25"/>
              <dgm:constr type="b" for="ch" forName="descendantBox" refType="h"/>
              <dgm:constr type="h" for="ch" forName="descendantBox" refType="h"/>
            </dgm:constrLst>
            <dgm:ruleLst/>
            <dgm:layoutNode name="parentTextBox" styleLbl="alignNode1">
              <dgm:alg type="tx"/>
              <dgm:shape xmlns:r="http://schemas.openxmlformats.org/officeDocument/2006/relationships" type="rect" r:blip="">
                <dgm:adjLst/>
              </dgm:shape>
              <dgm:presOf axis="self"/>
              <dgm:constrLst>
                <dgm:constr type="primFontSz" refType="h" op="lte" fact="0.5"/>
                <dgm:constr type="lMarg" refType="w" fact="0.2016"/>
                <dgm:constr type="rMarg" refType="w" fact="0.2016"/>
              </dgm:constrLst>
              <dgm:ruleLst>
                <dgm:rule type="primFontSz" val="13" fact="NaN" max="NaN"/>
              </dgm:ruleLst>
            </dgm:layoutNode>
            <dgm:layoutNode name="descendantBox" styleLbl="bgAccFollowNode1">
              <dgm:alg type="tx">
                <dgm:param type="stBulletLvl" val="0"/>
                <dgm:param type="parTxLTRAlign" val="l"/>
              </dgm:alg>
              <dgm:shape xmlns:r="http://schemas.openxmlformats.org/officeDocument/2006/relationships" type="rect" r:blip="">
                <dgm:adjLst/>
              </dgm:shape>
              <dgm:presOf/>
              <dgm:constrLst>
                <dgm:constr type="tMarg" refType="primFontSz"/>
                <dgm:constr type="bMarg" refType="primFontSz"/>
                <dgm:constr type="lMarg" refType="w" fact="0.0575"/>
                <dgm:constr type="rMarg" refType="w" fact="0.0575"/>
              </dgm:constrLst>
              <dgm:presOf axis="des" ptType="node"/>
              <dgm:ruleLst>
                <dgm:rule type="primFontSz" val="11" fact="NaN" max="NaN"/>
              </dgm:ruleLst>
            </dgm:layoutNode>
          </dgm:layoutNode>
        </dgm:if>
        <dgm:else name="Name17">
          <dgm:layoutNode name="arrowAndChildren">
            <dgm:alg type="composite"/>
            <dgm:shape xmlns:r="http://schemas.openxmlformats.org/officeDocument/2006/relationships" r:blip="">
              <dgm:adjLst/>
            </dgm:shape>
            <dgm:presOf/>
            <dgm:constrLst>
              <dgm:constr type="w" for="ch" forName="parentTextArrow" refType="w" fact="0.25"/>
              <dgm:constr type="t" for="ch" forName="parentTextArrow"/>
              <dgm:constr type="h" for="ch" forName="parentTextArrow" refType="h" fact="0.65"/>
              <dgm:constr type="w" for="ch" forName="arrow" refType="w" fact="0.25"/>
              <dgm:constr type="h" for="ch" forName="arrow" refType="h"/>
              <dgm:constr type="l" for="ch" forName="descendantArrow" refType="w" fact="0.25"/>
              <dgm:constr type="w" for="ch" forName="descendantArrow" refType="w" fact="0.75"/>
              <dgm:constr type="b" for="ch" forName="descendantArrow" refType="h" fact="0.65"/>
              <dgm:constr type="h" for="ch" forName="descendantArrow" refType="h" fact="0.65"/>
            </dgm:constrLst>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constr type="primFontSz" refType="h" op="lte" fact="0.5"/>
                <dgm:constr type="lMarg" refType="w" fact="0.2016"/>
                <dgm:constr type="rMarg" refType="w" fact="0.2016"/>
              </dgm:constrLst>
              <dgm:ruleLst>
                <dgm:rule type="primFontSz" val="13" fact="NaN" max="NaN"/>
              </dgm:ruleLst>
            </dgm:layoutNode>
            <dgm:layoutNode name="arrow" styleLbl="alignNode1">
              <dgm:alg type="sp"/>
              <dgm:shape xmlns:r="http://schemas.openxmlformats.org/officeDocument/2006/relationships" rot="180" type="upArrowCallout" r:blip="">
                <dgm:adjLst>
                  <dgm:adj idx="1" val="0.05"/>
                  <dgm:adj idx="2" val="0.1"/>
                  <dgm:adj idx="3" val="0.15"/>
                </dgm:adjLst>
              </dgm:shape>
              <dgm:presOf axis="self"/>
              <dgm:constrLst/>
              <dgm:ruleLst/>
            </dgm:layoutNode>
            <dgm:layoutNode name="descendantArrow" styleLbl="bgAccFollowNode1">
              <dgm:alg type="tx">
                <dgm:param type="stBulletLvl" val="0"/>
                <dgm:param type="parTxLTRAlign" val="l"/>
              </dgm:alg>
              <dgm:shape xmlns:r="http://schemas.openxmlformats.org/officeDocument/2006/relationships" type="rect" r:blip="">
                <dgm:adjLst/>
              </dgm:shape>
              <dgm:presOf axis="des" ptType="node"/>
              <dgm:constrLst>
                <dgm:constr type="tMarg" refType="primFontSz"/>
                <dgm:constr type="bMarg" refType="primFontSz"/>
                <dgm:constr type="lMarg" refType="w" fact="0.0575"/>
                <dgm:constr type="rMarg" refType="w" fact="0.0575"/>
              </dgm:constrLst>
              <dgm:ruleLst>
                <dgm:rule type="primFontSz" val="11" fact="NaN" max="NaN"/>
              </dgm:ruleLst>
            </dgm:layoutNod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4">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A30C90-3B63-4A4F-B39B-E5D0D0DC451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CB614A3-CDD5-B699-967C-07EE7C29AC11}"/>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03FC22D-2137-8A19-CE9D-4DB9E1AC6D99}"/>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5" name="Footer Placeholder 4">
            <a:extLst>
              <a:ext uri="{FF2B5EF4-FFF2-40B4-BE49-F238E27FC236}">
                <a16:creationId xmlns:a16="http://schemas.microsoft.com/office/drawing/2014/main" id="{890C951F-56B7-5756-4241-2C8CEA66B7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97A895-6EEA-A7A5-91E0-C9F8D8F0DE42}"/>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28588809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96685C-06BA-897C-F025-5B99C73FC0A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0E90516-54D7-CCA8-5BBC-D9FCF363A4B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B732DC4-C6C0-B3B1-6B2F-C01E3B9708BC}"/>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5" name="Footer Placeholder 4">
            <a:extLst>
              <a:ext uri="{FF2B5EF4-FFF2-40B4-BE49-F238E27FC236}">
                <a16:creationId xmlns:a16="http://schemas.microsoft.com/office/drawing/2014/main" id="{55E66B16-8FEE-8F03-E475-A00B82D85AA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209E258-2F7D-F9E0-C712-C0395A5B3540}"/>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24561933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839AF3-28A5-5E98-8B7A-E02FAB84B2D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21C53E0-0DE7-5AFA-52F8-F1EB9870821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0EF344DD-1D42-D69A-0AF8-9377799677EC}"/>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5" name="Footer Placeholder 4">
            <a:extLst>
              <a:ext uri="{FF2B5EF4-FFF2-40B4-BE49-F238E27FC236}">
                <a16:creationId xmlns:a16="http://schemas.microsoft.com/office/drawing/2014/main" id="{53055CC8-FEFF-E52E-9C07-ACFF603A21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6BF8EE-EF89-17A3-EA7C-6CF2394881ED}"/>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80413032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67D56C-E01E-0EA6-163A-C9E4B639F7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20B768-63BC-4A13-C7C1-B7FD23129DD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A5421B4-11DB-DB2C-CDC3-9EA5213DCC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00561FD-918C-22DF-6104-A73601606BA6}"/>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6" name="Footer Placeholder 5">
            <a:extLst>
              <a:ext uri="{FF2B5EF4-FFF2-40B4-BE49-F238E27FC236}">
                <a16:creationId xmlns:a16="http://schemas.microsoft.com/office/drawing/2014/main" id="{836AF8F2-1DD8-AEC5-4164-ED5C2BB149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6D3AA1-2167-C933-E333-7891FF10F2F2}"/>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14357278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E6D10A-B248-3D0C-0134-277673271B7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BE151FD-8BD9-F105-4C17-786E9DC9778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58A330E-6E09-BAB8-9A82-8B213694A3F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6158A02-56ED-4425-8C4C-2BC376B84C2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EE4675-2C1C-F169-B572-E1B82B14EC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C8933C4-488E-43B1-873D-96FC0CBC7695}"/>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8" name="Footer Placeholder 7">
            <a:extLst>
              <a:ext uri="{FF2B5EF4-FFF2-40B4-BE49-F238E27FC236}">
                <a16:creationId xmlns:a16="http://schemas.microsoft.com/office/drawing/2014/main" id="{E55C6A00-7D6F-C586-2435-3D50EE0A049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E45FABA-BE17-A52D-12C3-1C02F2F85248}"/>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1569038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450A7-D7FF-412A-23CF-FF5634D87F0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EDDBE880-190D-B602-B3BD-87A80EFB86B9}"/>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4" name="Footer Placeholder 3">
            <a:extLst>
              <a:ext uri="{FF2B5EF4-FFF2-40B4-BE49-F238E27FC236}">
                <a16:creationId xmlns:a16="http://schemas.microsoft.com/office/drawing/2014/main" id="{217BE116-7CE3-84EC-1E1F-2B02905E54F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381A0C-3612-7A2C-3F13-2BA86A79BF23}"/>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24338756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B9336E-4FA2-AAF9-8FED-4E9C12353CDA}"/>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3" name="Footer Placeholder 2">
            <a:extLst>
              <a:ext uri="{FF2B5EF4-FFF2-40B4-BE49-F238E27FC236}">
                <a16:creationId xmlns:a16="http://schemas.microsoft.com/office/drawing/2014/main" id="{CCD280D6-A5EA-9EBB-3B6E-E0A0C33C7C7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4864EC7-E340-7F90-CD5E-0171000F22BC}"/>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1003430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1E9F83-8A17-01C5-69A4-F5032AE1AE2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218F11B-19A2-526F-8931-5826B6269B2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4954E7-5610-9959-7EBD-0EECDCE236F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6F7B954-C790-453A-6720-2AE1EBDD2C51}"/>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6" name="Footer Placeholder 5">
            <a:extLst>
              <a:ext uri="{FF2B5EF4-FFF2-40B4-BE49-F238E27FC236}">
                <a16:creationId xmlns:a16="http://schemas.microsoft.com/office/drawing/2014/main" id="{231D4C01-FE79-C809-8AEC-217C6D24A0D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2D04BDD-32B7-CA03-C03E-08D98135EE77}"/>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8261736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25FB9E-4C8D-3B69-CEAD-C48475BE685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91ACF1E-3651-B9D7-D0E1-9DB244C8F66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3D851B1-DE4B-BE8C-17B6-E307E01568D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7493D28-1F08-63EB-1043-F403AFCBC6F7}"/>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6" name="Footer Placeholder 5">
            <a:extLst>
              <a:ext uri="{FF2B5EF4-FFF2-40B4-BE49-F238E27FC236}">
                <a16:creationId xmlns:a16="http://schemas.microsoft.com/office/drawing/2014/main" id="{CDF690FB-78CE-4AFC-CAF4-70B54C2E2DA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E2923D-A880-6EAB-BDE6-C3632C1112DF}"/>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3239885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1636-E45F-6DC0-9508-2E2C16EABD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5742E5C-89F5-7997-5C39-412A0E32F4A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D41BCC-8DF1-841F-4F22-0FCCE63236D5}"/>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5" name="Footer Placeholder 4">
            <a:extLst>
              <a:ext uri="{FF2B5EF4-FFF2-40B4-BE49-F238E27FC236}">
                <a16:creationId xmlns:a16="http://schemas.microsoft.com/office/drawing/2014/main" id="{3F1EB325-8B5D-85C0-3F44-7F6AC17B663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985DA42-8D02-888B-3CB9-1DF2B713BFA0}"/>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40251858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DF07E3C-B2DA-4812-5943-FE0BDAE8C03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43AD06F-DC6B-A7A3-5062-1F547F7FBC4B}"/>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3D8F5D6-D7BF-AC8E-988A-AD6669FDF881}"/>
              </a:ext>
            </a:extLst>
          </p:cNvPr>
          <p:cNvSpPr>
            <a:spLocks noGrp="1"/>
          </p:cNvSpPr>
          <p:nvPr>
            <p:ph type="dt" sz="half" idx="10"/>
          </p:nvPr>
        </p:nvSpPr>
        <p:spPr/>
        <p:txBody>
          <a:bodyPr/>
          <a:lstStyle/>
          <a:p>
            <a:fld id="{F12F62A1-A956-4201-AFB5-38C65CAEE68F}" type="datetimeFigureOut">
              <a:rPr lang="en-US" smtClean="0"/>
              <a:t>9/16/2026</a:t>
            </a:fld>
            <a:endParaRPr lang="en-US"/>
          </a:p>
        </p:txBody>
      </p:sp>
      <p:sp>
        <p:nvSpPr>
          <p:cNvPr id="5" name="Footer Placeholder 4">
            <a:extLst>
              <a:ext uri="{FF2B5EF4-FFF2-40B4-BE49-F238E27FC236}">
                <a16:creationId xmlns:a16="http://schemas.microsoft.com/office/drawing/2014/main" id="{84A5A92A-DF41-2A44-0F5A-FC702C268F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204ACDF-DC8C-C743-87AD-EB2522A9FFD1}"/>
              </a:ext>
            </a:extLst>
          </p:cNvPr>
          <p:cNvSpPr>
            <a:spLocks noGrp="1"/>
          </p:cNvSpPr>
          <p:nvPr>
            <p:ph type="sldNum" sz="quarter" idx="12"/>
          </p:nvPr>
        </p:nvSpPr>
        <p:spPr/>
        <p:txBody>
          <a:bodyPr/>
          <a:lstStyle/>
          <a:p>
            <a:fld id="{9BBEC229-790F-4449-B288-668177798C36}" type="slidenum">
              <a:rPr lang="en-US" smtClean="0"/>
              <a:t>‹#›</a:t>
            </a:fld>
            <a:endParaRPr lang="en-US"/>
          </a:p>
        </p:txBody>
      </p:sp>
    </p:spTree>
    <p:extLst>
      <p:ext uri="{BB962C8B-B14F-4D97-AF65-F5344CB8AC3E}">
        <p14:creationId xmlns:p14="http://schemas.microsoft.com/office/powerpoint/2010/main" val="8707993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4C2CA1D-1AF9-DFD2-BF3A-868160759DB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AB1E618-D502-D878-79D0-376565611E4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A1739D9-83A9-ADAB-C4C0-630A31D1760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12F62A1-A956-4201-AFB5-38C65CAEE68F}" type="datetimeFigureOut">
              <a:rPr lang="en-US" smtClean="0"/>
              <a:t>9/16/2026</a:t>
            </a:fld>
            <a:endParaRPr lang="en-US"/>
          </a:p>
        </p:txBody>
      </p:sp>
      <p:sp>
        <p:nvSpPr>
          <p:cNvPr id="5" name="Footer Placeholder 4">
            <a:extLst>
              <a:ext uri="{FF2B5EF4-FFF2-40B4-BE49-F238E27FC236}">
                <a16:creationId xmlns:a16="http://schemas.microsoft.com/office/drawing/2014/main" id="{CA2EECFD-C544-07E8-A77F-5FF020FFCF8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57E2A45A-C25B-5F5A-D59B-DDEAB257F13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BEC229-790F-4449-B288-668177798C36}" type="slidenum">
              <a:rPr lang="en-US" smtClean="0"/>
              <a:t>‹#›</a:t>
            </a:fld>
            <a:endParaRPr lang="en-US"/>
          </a:p>
        </p:txBody>
      </p:sp>
    </p:spTree>
    <p:extLst>
      <p:ext uri="{BB962C8B-B14F-4D97-AF65-F5344CB8AC3E}">
        <p14:creationId xmlns:p14="http://schemas.microsoft.com/office/powerpoint/2010/main" val="356640821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image" Target="../media/image4.png"/><Relationship Id="rId9" Type="http://schemas.openxmlformats.org/officeDocument/2006/relationships/image" Target="../media/image9.jpeg"/></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8" name="Group 17">
            <a:extLst>
              <a:ext uri="{FF2B5EF4-FFF2-40B4-BE49-F238E27FC236}">
                <a16:creationId xmlns:a16="http://schemas.microsoft.com/office/drawing/2014/main" id="{710FEF04-9FA2-4DD8-EC29-60D92C722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5171844" y="-4329"/>
            <a:ext cx="7020159" cy="6869586"/>
            <a:chOff x="5171844" y="-11586"/>
            <a:chExt cx="7020159" cy="6869586"/>
          </a:xfrm>
        </p:grpSpPr>
        <p:sp>
          <p:nvSpPr>
            <p:cNvPr id="11" name="Rectangle 10">
              <a:extLst>
                <a:ext uri="{FF2B5EF4-FFF2-40B4-BE49-F238E27FC236}">
                  <a16:creationId xmlns:a16="http://schemas.microsoft.com/office/drawing/2014/main" id="{1B4A5D8B-34EC-D352-BE87-4809E4CE4F1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8" y="-11580"/>
              <a:ext cx="7020152" cy="6869579"/>
            </a:xfrm>
            <a:prstGeom prst="rect">
              <a:avLst/>
            </a:prstGeom>
            <a:gradFill>
              <a:gsLst>
                <a:gs pos="7000">
                  <a:schemeClr val="accent2"/>
                </a:gs>
                <a:gs pos="100000">
                  <a:schemeClr val="accent5"/>
                </a:gs>
              </a:gsLst>
              <a:lin ang="4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5411AD96-CCBD-9812-0D19-0E7C7A79E8D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6351336" y="876304"/>
              <a:ext cx="5840664" cy="5981696"/>
            </a:xfrm>
            <a:prstGeom prst="rect">
              <a:avLst/>
            </a:prstGeom>
            <a:gradFill flip="none" rotWithShape="1">
              <a:gsLst>
                <a:gs pos="0">
                  <a:schemeClr val="accent5">
                    <a:lumMod val="75000"/>
                  </a:schemeClr>
                </a:gs>
                <a:gs pos="60000">
                  <a:schemeClr val="accent5">
                    <a:lumMod val="60000"/>
                    <a:lumOff val="40000"/>
                    <a:alpha val="0"/>
                  </a:schemeClr>
                </a:gs>
              </a:gsLst>
              <a:path path="circle">
                <a:fillToRect r="100000" b="100000"/>
              </a:path>
              <a:tileRect l="-100000" t="-10000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a:p>
          </p:txBody>
        </p:sp>
        <p:sp>
          <p:nvSpPr>
            <p:cNvPr id="13" name="Rectangle 12">
              <a:extLst>
                <a:ext uri="{FF2B5EF4-FFF2-40B4-BE49-F238E27FC236}">
                  <a16:creationId xmlns:a16="http://schemas.microsoft.com/office/drawing/2014/main" id="{5AF89D92-20DD-C8E9-DF7A-988B0964245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5171844" y="-11586"/>
              <a:ext cx="5171848" cy="6869586"/>
            </a:xfrm>
            <a:prstGeom prst="rect">
              <a:avLst/>
            </a:prstGeom>
            <a:gradFill flip="none" rotWithShape="1">
              <a:gsLst>
                <a:gs pos="3000">
                  <a:schemeClr val="accent2">
                    <a:alpha val="70000"/>
                  </a:schemeClr>
                </a:gs>
                <a:gs pos="42000">
                  <a:schemeClr val="accent2">
                    <a:alpha val="0"/>
                  </a:schemeClr>
                </a:gs>
              </a:gsLst>
              <a:lin ang="30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7F78F10-63E0-611E-AC78-66E24EA306B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6042356" y="708353"/>
              <a:ext cx="6869583" cy="5429710"/>
            </a:xfrm>
            <a:prstGeom prst="rect">
              <a:avLst/>
            </a:prstGeom>
            <a:gradFill>
              <a:gsLst>
                <a:gs pos="0">
                  <a:schemeClr val="accent5">
                    <a:alpha val="86000"/>
                  </a:schemeClr>
                </a:gs>
                <a:gs pos="57000">
                  <a:schemeClr val="accent2">
                    <a:alpha val="0"/>
                  </a:schemeClr>
                </a:gs>
              </a:gsLst>
              <a:lin ang="13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 name="Subtitle 2">
            <a:extLst>
              <a:ext uri="{FF2B5EF4-FFF2-40B4-BE49-F238E27FC236}">
                <a16:creationId xmlns:a16="http://schemas.microsoft.com/office/drawing/2014/main" id="{3067F4BF-4DBA-2F43-E16A-9A8F6AC7F23A}"/>
              </a:ext>
            </a:extLst>
          </p:cNvPr>
          <p:cNvSpPr>
            <a:spLocks noGrp="1"/>
          </p:cNvSpPr>
          <p:nvPr>
            <p:ph type="subTitle" idx="1"/>
          </p:nvPr>
        </p:nvSpPr>
        <p:spPr>
          <a:xfrm>
            <a:off x="5515395" y="2288258"/>
            <a:ext cx="6175265" cy="2784986"/>
          </a:xfrm>
        </p:spPr>
        <p:txBody>
          <a:bodyPr>
            <a:normAutofit/>
          </a:bodyPr>
          <a:lstStyle/>
          <a:p>
            <a:r>
              <a:rPr lang="en-US" sz="2000" dirty="0">
                <a:solidFill>
                  <a:srgbClr val="FFFFFF"/>
                </a:solidFill>
              </a:rPr>
              <a:t>LEAGUE ORGANIZATION SESSION</a:t>
            </a:r>
          </a:p>
          <a:p>
            <a:r>
              <a:rPr lang="en-US" sz="2000" dirty="0">
                <a:solidFill>
                  <a:srgbClr val="FFFFFF"/>
                </a:solidFill>
              </a:rPr>
              <a:t>FOR TEAM DELEGATES</a:t>
            </a:r>
          </a:p>
          <a:p>
            <a:r>
              <a:rPr lang="en-US" sz="2000" dirty="0">
                <a:solidFill>
                  <a:srgbClr val="FFFFFF"/>
                </a:solidFill>
              </a:rPr>
              <a:t>WEDNESDAY, SEPTEMBER 16, 2026</a:t>
            </a:r>
          </a:p>
          <a:p>
            <a:r>
              <a:rPr lang="en-US" sz="2000" dirty="0">
                <a:solidFill>
                  <a:srgbClr val="FFFFFF"/>
                </a:solidFill>
              </a:rPr>
              <a:t>4:30 PM</a:t>
            </a:r>
          </a:p>
          <a:p>
            <a:r>
              <a:rPr lang="en-US" sz="2000" dirty="0">
                <a:solidFill>
                  <a:srgbClr val="FFFFFF"/>
                </a:solidFill>
              </a:rPr>
              <a:t>CENTRAL LANES BOWLING CENTER, </a:t>
            </a:r>
          </a:p>
          <a:p>
            <a:r>
              <a:rPr lang="en-US" sz="2000" dirty="0">
                <a:solidFill>
                  <a:srgbClr val="FFFFFF"/>
                </a:solidFill>
              </a:rPr>
              <a:t>TAMUNING, GUAM</a:t>
            </a:r>
          </a:p>
        </p:txBody>
      </p:sp>
      <p:pic>
        <p:nvPicPr>
          <p:cNvPr id="2" name="Picture 1">
            <a:extLst>
              <a:ext uri="{FF2B5EF4-FFF2-40B4-BE49-F238E27FC236}">
                <a16:creationId xmlns:a16="http://schemas.microsoft.com/office/drawing/2014/main" id="{49C2E389-3FD5-526E-1E20-3075F3D6FBB9}"/>
              </a:ext>
            </a:extLst>
          </p:cNvPr>
          <p:cNvPicPr>
            <a:picLocks noChangeAspect="1"/>
          </p:cNvPicPr>
          <p:nvPr/>
        </p:nvPicPr>
        <p:blipFill>
          <a:blip r:embed="rId2"/>
          <a:stretch>
            <a:fillRect/>
          </a:stretch>
        </p:blipFill>
        <p:spPr>
          <a:xfrm>
            <a:off x="273957" y="111760"/>
            <a:ext cx="4663440" cy="6634480"/>
          </a:xfrm>
          <a:prstGeom prst="rect">
            <a:avLst/>
          </a:prstGeom>
        </p:spPr>
      </p:pic>
    </p:spTree>
    <p:extLst>
      <p:ext uri="{BB962C8B-B14F-4D97-AF65-F5344CB8AC3E}">
        <p14:creationId xmlns:p14="http://schemas.microsoft.com/office/powerpoint/2010/main" val="21142137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9A0C65F5-2A2C-D823-7553-FDACC049FA1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A6CA2DA9-6D22-3497-8098-92B025D40D5E}"/>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8" name="Rectangle 7">
            <a:extLst>
              <a:ext uri="{FF2B5EF4-FFF2-40B4-BE49-F238E27FC236}">
                <a16:creationId xmlns:a16="http://schemas.microsoft.com/office/drawing/2014/main" id="{781F7CC5-3CDD-53B3-433E-122C8FF160F2}"/>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9" name="Rectangle 8">
            <a:extLst>
              <a:ext uri="{FF2B5EF4-FFF2-40B4-BE49-F238E27FC236}">
                <a16:creationId xmlns:a16="http://schemas.microsoft.com/office/drawing/2014/main" id="{8B0613E9-9107-E4DF-F107-050CBC9C6F7D}"/>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CALL TO ORDER AND ROLL CALL</a:t>
            </a:r>
          </a:p>
        </p:txBody>
      </p:sp>
      <p:cxnSp>
        <p:nvCxnSpPr>
          <p:cNvPr id="7" name="Straight Connector 6">
            <a:extLst>
              <a:ext uri="{FF2B5EF4-FFF2-40B4-BE49-F238E27FC236}">
                <a16:creationId xmlns:a16="http://schemas.microsoft.com/office/drawing/2014/main" id="{82EBC807-01F8-1DC3-9A89-1499CB4E3189}"/>
              </a:ext>
            </a:extLst>
          </p:cNvPr>
          <p:cNvCxnSpPr/>
          <p:nvPr/>
        </p:nvCxnSpPr>
        <p:spPr>
          <a:xfrm>
            <a:off x="2379137" y="1150712"/>
            <a:ext cx="0" cy="4534481"/>
          </a:xfrm>
          <a:prstGeom prst="line">
            <a:avLst/>
          </a:prstGeom>
        </p:spPr>
        <p:style>
          <a:lnRef idx="2">
            <a:schemeClr val="accent1"/>
          </a:lnRef>
          <a:fillRef idx="0">
            <a:schemeClr val="accent1"/>
          </a:fillRef>
          <a:effectRef idx="1">
            <a:schemeClr val="accent1"/>
          </a:effectRef>
          <a:fontRef idx="minor">
            <a:schemeClr val="tx1"/>
          </a:fontRef>
        </p:style>
      </p:cxnSp>
      <p:pic>
        <p:nvPicPr>
          <p:cNvPr id="10" name="Picture 9" descr="A red and blue logo&#10;&#10;AI-generated content may be incorrect.">
            <a:extLst>
              <a:ext uri="{FF2B5EF4-FFF2-40B4-BE49-F238E27FC236}">
                <a16:creationId xmlns:a16="http://schemas.microsoft.com/office/drawing/2014/main" id="{CC1AE4E2-74BA-A006-46B3-E875FDEED4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902" y="2505329"/>
            <a:ext cx="2189895" cy="1642421"/>
          </a:xfrm>
          <a:prstGeom prst="rect">
            <a:avLst/>
          </a:prstGeom>
        </p:spPr>
      </p:pic>
      <p:pic>
        <p:nvPicPr>
          <p:cNvPr id="2" name="Picture 1">
            <a:extLst>
              <a:ext uri="{FF2B5EF4-FFF2-40B4-BE49-F238E27FC236}">
                <a16:creationId xmlns:a16="http://schemas.microsoft.com/office/drawing/2014/main" id="{E14D4191-8E39-F7EC-4C6D-DB253B56A401}"/>
              </a:ext>
            </a:extLst>
          </p:cNvPr>
          <p:cNvPicPr>
            <a:picLocks noChangeAspect="1"/>
          </p:cNvPicPr>
          <p:nvPr/>
        </p:nvPicPr>
        <p:blipFill>
          <a:blip r:embed="rId4"/>
          <a:stretch>
            <a:fillRect/>
          </a:stretch>
        </p:blipFill>
        <p:spPr>
          <a:xfrm>
            <a:off x="6327550" y="1413621"/>
            <a:ext cx="1266601" cy="1266601"/>
          </a:xfrm>
          <a:prstGeom prst="rect">
            <a:avLst/>
          </a:prstGeom>
        </p:spPr>
      </p:pic>
      <p:pic>
        <p:nvPicPr>
          <p:cNvPr id="4" name="Picture 3">
            <a:extLst>
              <a:ext uri="{FF2B5EF4-FFF2-40B4-BE49-F238E27FC236}">
                <a16:creationId xmlns:a16="http://schemas.microsoft.com/office/drawing/2014/main" id="{524E1563-50BB-295F-026A-AE38BE2994AD}"/>
              </a:ext>
            </a:extLst>
          </p:cNvPr>
          <p:cNvPicPr>
            <a:picLocks noChangeAspect="1"/>
          </p:cNvPicPr>
          <p:nvPr/>
        </p:nvPicPr>
        <p:blipFill>
          <a:blip r:embed="rId5"/>
          <a:stretch>
            <a:fillRect/>
          </a:stretch>
        </p:blipFill>
        <p:spPr>
          <a:xfrm>
            <a:off x="2940659" y="1403203"/>
            <a:ext cx="930003" cy="1330060"/>
          </a:xfrm>
          <a:prstGeom prst="rect">
            <a:avLst/>
          </a:prstGeom>
        </p:spPr>
      </p:pic>
      <p:pic>
        <p:nvPicPr>
          <p:cNvPr id="11" name="Picture 10">
            <a:extLst>
              <a:ext uri="{FF2B5EF4-FFF2-40B4-BE49-F238E27FC236}">
                <a16:creationId xmlns:a16="http://schemas.microsoft.com/office/drawing/2014/main" id="{F14D705C-349C-6B13-9AA9-B28BB44A6DFF}"/>
              </a:ext>
            </a:extLst>
          </p:cNvPr>
          <p:cNvPicPr>
            <a:picLocks noChangeAspect="1"/>
          </p:cNvPicPr>
          <p:nvPr/>
        </p:nvPicPr>
        <p:blipFill>
          <a:blip r:embed="rId6"/>
          <a:stretch>
            <a:fillRect/>
          </a:stretch>
        </p:blipFill>
        <p:spPr>
          <a:xfrm>
            <a:off x="8965707" y="3317513"/>
            <a:ext cx="1614367" cy="1614367"/>
          </a:xfrm>
          <a:prstGeom prst="rect">
            <a:avLst/>
          </a:prstGeom>
        </p:spPr>
      </p:pic>
      <p:pic>
        <p:nvPicPr>
          <p:cNvPr id="12" name="Picture 11">
            <a:extLst>
              <a:ext uri="{FF2B5EF4-FFF2-40B4-BE49-F238E27FC236}">
                <a16:creationId xmlns:a16="http://schemas.microsoft.com/office/drawing/2014/main" id="{7911E722-1DCA-8737-A3EA-2CB5B3CF0581}"/>
              </a:ext>
            </a:extLst>
          </p:cNvPr>
          <p:cNvPicPr>
            <a:picLocks noChangeAspect="1"/>
          </p:cNvPicPr>
          <p:nvPr/>
        </p:nvPicPr>
        <p:blipFill>
          <a:blip r:embed="rId7"/>
          <a:stretch>
            <a:fillRect/>
          </a:stretch>
        </p:blipFill>
        <p:spPr>
          <a:xfrm>
            <a:off x="3713864" y="3521001"/>
            <a:ext cx="1385115" cy="1385115"/>
          </a:xfrm>
          <a:prstGeom prst="rect">
            <a:avLst/>
          </a:prstGeom>
        </p:spPr>
      </p:pic>
      <p:pic>
        <p:nvPicPr>
          <p:cNvPr id="13" name="Picture 12">
            <a:extLst>
              <a:ext uri="{FF2B5EF4-FFF2-40B4-BE49-F238E27FC236}">
                <a16:creationId xmlns:a16="http://schemas.microsoft.com/office/drawing/2014/main" id="{606CE38C-2B0C-5842-F455-84EF685BFA86}"/>
              </a:ext>
            </a:extLst>
          </p:cNvPr>
          <p:cNvPicPr>
            <a:picLocks noChangeAspect="1"/>
          </p:cNvPicPr>
          <p:nvPr/>
        </p:nvPicPr>
        <p:blipFill rotWithShape="1">
          <a:blip r:embed="rId8"/>
          <a:srcRect l="7408" t="5781" r="4938" b="3978"/>
          <a:stretch/>
        </p:blipFill>
        <p:spPr>
          <a:xfrm>
            <a:off x="8155389" y="1361913"/>
            <a:ext cx="1253804" cy="1378463"/>
          </a:xfrm>
          <a:prstGeom prst="rect">
            <a:avLst/>
          </a:prstGeom>
        </p:spPr>
      </p:pic>
      <p:pic>
        <p:nvPicPr>
          <p:cNvPr id="14" name="Picture 2" descr="Private Schools Portfolio – Guam Business Magazine">
            <a:extLst>
              <a:ext uri="{FF2B5EF4-FFF2-40B4-BE49-F238E27FC236}">
                <a16:creationId xmlns:a16="http://schemas.microsoft.com/office/drawing/2014/main" id="{F84A2AE9-B4BC-A521-A1B7-EE0CFAD310F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7242431" y="3474543"/>
            <a:ext cx="1406471" cy="140647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a:extLst>
              <a:ext uri="{FF2B5EF4-FFF2-40B4-BE49-F238E27FC236}">
                <a16:creationId xmlns:a16="http://schemas.microsoft.com/office/drawing/2014/main" id="{AB076791-F3E8-8322-E2AA-57A958A54EFD}"/>
              </a:ext>
            </a:extLst>
          </p:cNvPr>
          <p:cNvPicPr>
            <a:picLocks noChangeAspect="1"/>
          </p:cNvPicPr>
          <p:nvPr/>
        </p:nvPicPr>
        <p:blipFill>
          <a:blip r:embed="rId10"/>
          <a:stretch>
            <a:fillRect/>
          </a:stretch>
        </p:blipFill>
        <p:spPr>
          <a:xfrm>
            <a:off x="5447303" y="3495239"/>
            <a:ext cx="1436641" cy="1436641"/>
          </a:xfrm>
          <a:prstGeom prst="rect">
            <a:avLst/>
          </a:prstGeom>
        </p:spPr>
      </p:pic>
      <p:pic>
        <p:nvPicPr>
          <p:cNvPr id="17" name="Picture 16" descr="A blue circle with white text and a boat in it&#10;&#10;AI-generated content may be incorrect.">
            <a:extLst>
              <a:ext uri="{FF2B5EF4-FFF2-40B4-BE49-F238E27FC236}">
                <a16:creationId xmlns:a16="http://schemas.microsoft.com/office/drawing/2014/main" id="{1C23DB09-6616-DB2B-0F49-C624BC841DED}"/>
              </a:ext>
            </a:extLst>
          </p:cNvPr>
          <p:cNvPicPr>
            <a:picLocks noChangeAspect="1"/>
          </p:cNvPicPr>
          <p:nvPr/>
        </p:nvPicPr>
        <p:blipFill>
          <a:blip r:embed="rId11">
            <a:extLst>
              <a:ext uri="{28A0092B-C50C-407E-A947-70E740481C1C}">
                <a14:useLocalDpi xmlns:a14="http://schemas.microsoft.com/office/drawing/2010/main" val="0"/>
              </a:ext>
            </a:extLst>
          </a:blip>
          <a:srcRect l="17129" t="17334" r="17117" b="16418"/>
          <a:stretch>
            <a:fillRect/>
          </a:stretch>
        </p:blipFill>
        <p:spPr>
          <a:xfrm>
            <a:off x="4425670" y="1403203"/>
            <a:ext cx="1340642" cy="1350708"/>
          </a:xfrm>
          <a:prstGeom prst="rect">
            <a:avLst/>
          </a:prstGeom>
        </p:spPr>
      </p:pic>
      <p:pic>
        <p:nvPicPr>
          <p:cNvPr id="16" name="Picture 15">
            <a:extLst>
              <a:ext uri="{FF2B5EF4-FFF2-40B4-BE49-F238E27FC236}">
                <a16:creationId xmlns:a16="http://schemas.microsoft.com/office/drawing/2014/main" id="{61025970-03B3-BC65-DE2F-D711B8F2CD12}"/>
              </a:ext>
            </a:extLst>
          </p:cNvPr>
          <p:cNvPicPr>
            <a:picLocks noChangeAspect="1"/>
          </p:cNvPicPr>
          <p:nvPr/>
        </p:nvPicPr>
        <p:blipFill>
          <a:blip r:embed="rId12"/>
          <a:srcRect l="12659" t="6250" r="8471" b="13841"/>
          <a:stretch>
            <a:fillRect/>
          </a:stretch>
        </p:blipFill>
        <p:spPr>
          <a:xfrm>
            <a:off x="9763733" y="1366016"/>
            <a:ext cx="1274115" cy="1307231"/>
          </a:xfrm>
          <a:prstGeom prst="rect">
            <a:avLst/>
          </a:prstGeom>
        </p:spPr>
      </p:pic>
    </p:spTree>
    <p:extLst>
      <p:ext uri="{BB962C8B-B14F-4D97-AF65-F5344CB8AC3E}">
        <p14:creationId xmlns:p14="http://schemas.microsoft.com/office/powerpoint/2010/main" val="251849385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95A4D15F-634B-F1AD-A537-A5C33917ED3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E74B5C4D-DB21-4B25-2B93-6FD941940071}"/>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5C30FC67-DA07-0C2C-B1D5-3B0411335D7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25DDF32F-EE6E-B430-3A50-7BF35CC4EB42}"/>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INTRODUCTIONS</a:t>
            </a:r>
          </a:p>
        </p:txBody>
      </p:sp>
      <p:graphicFrame>
        <p:nvGraphicFramePr>
          <p:cNvPr id="10" name="Content Placeholder 2">
            <a:extLst>
              <a:ext uri="{FF2B5EF4-FFF2-40B4-BE49-F238E27FC236}">
                <a16:creationId xmlns:a16="http://schemas.microsoft.com/office/drawing/2014/main" id="{DCA7BC62-83B4-FF85-8648-834E5B660440}"/>
              </a:ext>
            </a:extLst>
          </p:cNvPr>
          <p:cNvGraphicFramePr/>
          <p:nvPr>
            <p:extLst>
              <p:ext uri="{D42A27DB-BD31-4B8C-83A1-F6EECF244321}">
                <p14:modId xmlns:p14="http://schemas.microsoft.com/office/powerpoint/2010/main" val="1306838907"/>
              </p:ext>
            </p:extLst>
          </p:nvPr>
        </p:nvGraphicFramePr>
        <p:xfrm>
          <a:off x="1174435" y="1135486"/>
          <a:ext cx="10201442" cy="45882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012245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03E26293-C3E6-3AF2-7FEB-E6952F18E8F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9815F6CB-1F6C-9943-3C10-8DB279824D58}"/>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7E22E620-D58B-15D4-CC3F-0232D95F4F9D}"/>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59CA7017-099F-38F0-640C-3A2DA7898720}"/>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  ELIGIBILITY</a:t>
            </a:r>
          </a:p>
        </p:txBody>
      </p:sp>
      <p:graphicFrame>
        <p:nvGraphicFramePr>
          <p:cNvPr id="2" name="Table 1">
            <a:extLst>
              <a:ext uri="{FF2B5EF4-FFF2-40B4-BE49-F238E27FC236}">
                <a16:creationId xmlns:a16="http://schemas.microsoft.com/office/drawing/2014/main" id="{C4D9D766-63AD-F0E5-7701-7822DF68D121}"/>
              </a:ext>
            </a:extLst>
          </p:cNvPr>
          <p:cNvGraphicFramePr>
            <a:graphicFrameLocks noGrp="1"/>
          </p:cNvGraphicFramePr>
          <p:nvPr>
            <p:extLst>
              <p:ext uri="{D42A27DB-BD31-4B8C-83A1-F6EECF244321}">
                <p14:modId xmlns:p14="http://schemas.microsoft.com/office/powerpoint/2010/main" val="3851708374"/>
              </p:ext>
            </p:extLst>
          </p:nvPr>
        </p:nvGraphicFramePr>
        <p:xfrm>
          <a:off x="152402" y="915571"/>
          <a:ext cx="11115674" cy="5247640"/>
        </p:xfrm>
        <a:graphic>
          <a:graphicData uri="http://schemas.openxmlformats.org/drawingml/2006/table">
            <a:tbl>
              <a:tblPr firstRow="1" bandRow="1">
                <a:tableStyleId>{5202B0CA-FC54-4496-8BCA-5EF66A818D29}</a:tableStyleId>
              </a:tblPr>
              <a:tblGrid>
                <a:gridCol w="1832875">
                  <a:extLst>
                    <a:ext uri="{9D8B030D-6E8A-4147-A177-3AD203B41FA5}">
                      <a16:colId xmlns:a16="http://schemas.microsoft.com/office/drawing/2014/main" val="882023454"/>
                    </a:ext>
                  </a:extLst>
                </a:gridCol>
                <a:gridCol w="9282799">
                  <a:extLst>
                    <a:ext uri="{9D8B030D-6E8A-4147-A177-3AD203B41FA5}">
                      <a16:colId xmlns:a16="http://schemas.microsoft.com/office/drawing/2014/main" val="1719016146"/>
                    </a:ext>
                  </a:extLst>
                </a:gridCol>
              </a:tblGrid>
              <a:tr h="370840">
                <a:tc>
                  <a:txBody>
                    <a:bodyPr/>
                    <a:lstStyle/>
                    <a:p>
                      <a:r>
                        <a:rPr lang="en-US" dirty="0"/>
                        <a:t>Requirements</a:t>
                      </a:r>
                    </a:p>
                  </a:txBody>
                  <a:tcPr/>
                </a:tc>
                <a:tc>
                  <a:txBody>
                    <a:bodyPr/>
                    <a:lstStyle/>
                    <a:p>
                      <a:r>
                        <a:rPr lang="en-US" dirty="0"/>
                        <a:t>Description</a:t>
                      </a:r>
                    </a:p>
                  </a:txBody>
                  <a:tcPr/>
                </a:tc>
                <a:extLst>
                  <a:ext uri="{0D108BD9-81ED-4DB2-BD59-A6C34878D82A}">
                    <a16:rowId xmlns:a16="http://schemas.microsoft.com/office/drawing/2014/main" val="891417400"/>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effectLst/>
                        </a:rPr>
                        <a:t>Enrollment in Classes</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All students participating in the league must be enrolled in at least two classes (or more) at the school they represent. So, hitting the books is just as important as knocking down those pins!</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0267472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1" dirty="0">
                          <a:effectLst/>
                        </a:rPr>
                        <a:t>School Representation</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Athletes from schools that are part of the league automatically meet this requirement. However, if you’re from a school not represented in the league or if you’re homeschooled, you can reach out to a member representative for information on eligibility.</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916161167"/>
                  </a:ext>
                </a:extLst>
              </a:tr>
              <a:tr h="370840">
                <a:tc>
                  <a:txBody>
                    <a:bodyPr/>
                    <a:lstStyle/>
                    <a:p>
                      <a:r>
                        <a:rPr lang="en-US" sz="1600" b="1" dirty="0">
                          <a:effectLst/>
                        </a:rPr>
                        <a:t>Annual Sports Physicals</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Before hitting the lanes, athletes need to have their annual sports physicals done. It’s all about ensuring everyone is in tip-top shape!</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95350437"/>
                  </a:ext>
                </a:extLst>
              </a:tr>
              <a:tr h="370840">
                <a:tc>
                  <a:txBody>
                    <a:bodyPr/>
                    <a:lstStyle/>
                    <a:p>
                      <a:r>
                        <a:rPr lang="en-US" sz="1600" b="1" dirty="0">
                          <a:effectLst/>
                        </a:rPr>
                        <a:t>Parental Permission</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Parents or guardians need to give their thumbs-up for their child’s participation. The AD (Athletic Director) at the school keeps these permissions on file.</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02854507"/>
                  </a:ext>
                </a:extLst>
              </a:tr>
              <a:tr h="370840">
                <a:tc>
                  <a:txBody>
                    <a:bodyPr/>
                    <a:lstStyle/>
                    <a:p>
                      <a:r>
                        <a:rPr lang="en-US" sz="1600" b="1" dirty="0">
                          <a:effectLst/>
                        </a:rPr>
                        <a:t>Academic Grade Verification</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Balancing academics and bowling skills! Athletes must meet academic standards to be eligible.</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612813945"/>
                  </a:ext>
                </a:extLst>
              </a:tr>
              <a:tr h="370840">
                <a:tc>
                  <a:txBody>
                    <a:bodyPr/>
                    <a:lstStyle/>
                    <a:p>
                      <a:r>
                        <a:rPr lang="en-US" sz="1600" b="1" dirty="0">
                          <a:effectLst/>
                        </a:rPr>
                        <a:t>Official Practices</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Practice makes perfect! Athletes should attend at least ten official practices before competing. That’s where those strikes and spares get honed.</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453392897"/>
                  </a:ext>
                </a:extLst>
              </a:tr>
              <a:tr h="370840">
                <a:tc>
                  <a:txBody>
                    <a:bodyPr/>
                    <a:lstStyle/>
                    <a:p>
                      <a:r>
                        <a:rPr lang="en-US" sz="1600" b="1" dirty="0">
                          <a:effectLst/>
                        </a:rPr>
                        <a:t>Athlete Monitor/Contract</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On competition day, athletes sign an athlete monitor/contract. It’s like a pre-game warm-up for paperwork.</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68654335"/>
                  </a:ext>
                </a:extLst>
              </a:tr>
              <a:tr h="370840">
                <a:tc>
                  <a:txBody>
                    <a:bodyPr/>
                    <a:lstStyle/>
                    <a:p>
                      <a:r>
                        <a:rPr lang="en-US" sz="1600" b="1" dirty="0">
                          <a:effectLst/>
                        </a:rPr>
                        <a:t>Waiver Form and Concussion Form</a:t>
                      </a:r>
                      <a:endParaRPr lang="en-US" sz="16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dirty="0">
                          <a:effectLst/>
                        </a:rPr>
                        <a:t>Finally, athletes need to sign the necessary forms, including the IIAAG Waiver Form and the Concussion Form (if applicable). Safety first!</a:t>
                      </a:r>
                      <a:endParaRPr lang="en-US" sz="16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124770243"/>
                  </a:ext>
                </a:extLst>
              </a:tr>
            </a:tbl>
          </a:graphicData>
        </a:graphic>
      </p:graphicFrame>
    </p:spTree>
    <p:extLst>
      <p:ext uri="{BB962C8B-B14F-4D97-AF65-F5344CB8AC3E}">
        <p14:creationId xmlns:p14="http://schemas.microsoft.com/office/powerpoint/2010/main" val="6656779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AF8C6EEC-3028-15C2-FC8C-C519A20A63D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E0B6A3BB-BA0F-6ECB-A60B-3E08CCB06485}"/>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C30E8174-5AFE-76BC-0DE0-9829D8521178}"/>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7" name="Rectangle 6">
            <a:extLst>
              <a:ext uri="{FF2B5EF4-FFF2-40B4-BE49-F238E27FC236}">
                <a16:creationId xmlns:a16="http://schemas.microsoft.com/office/drawing/2014/main" id="{E1962EA0-BC97-760F-6D07-E1E21A9FEF3F}"/>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PRACTICE</a:t>
            </a:r>
          </a:p>
        </p:txBody>
      </p:sp>
      <p:sp>
        <p:nvSpPr>
          <p:cNvPr id="8" name="TextBox 7">
            <a:extLst>
              <a:ext uri="{FF2B5EF4-FFF2-40B4-BE49-F238E27FC236}">
                <a16:creationId xmlns:a16="http://schemas.microsoft.com/office/drawing/2014/main" id="{D21FF992-AA04-42F9-C35D-01BDD7B4C3DB}"/>
              </a:ext>
            </a:extLst>
          </p:cNvPr>
          <p:cNvSpPr txBox="1"/>
          <p:nvPr/>
        </p:nvSpPr>
        <p:spPr>
          <a:xfrm>
            <a:off x="535646" y="1820270"/>
            <a:ext cx="11483679" cy="2677656"/>
          </a:xfrm>
          <a:prstGeom prst="rect">
            <a:avLst/>
          </a:prstGeom>
          <a:noFill/>
        </p:spPr>
        <p:txBody>
          <a:bodyPr wrap="square" rtlCol="0">
            <a:spAutoFit/>
          </a:bodyPr>
          <a:lstStyle/>
          <a:p>
            <a:pPr marL="342900" indent="-342900">
              <a:buAutoNum type="arabicPeriod"/>
            </a:pPr>
            <a:r>
              <a:rPr lang="en-US" sz="2400" dirty="0"/>
              <a:t>Team Coaches or Managers should make reservations directly with the bowling counter personnel.</a:t>
            </a:r>
          </a:p>
          <a:p>
            <a:pPr lvl="1"/>
            <a:r>
              <a:rPr lang="en-US" sz="2400" dirty="0"/>
              <a:t>a.  Note that there are no lanes available in the evening due to league play.</a:t>
            </a:r>
          </a:p>
          <a:p>
            <a:pPr marL="342900" indent="-342900">
              <a:buAutoNum type="arabicPeriod"/>
            </a:pPr>
            <a:r>
              <a:rPr lang="en-US" sz="2400" dirty="0"/>
              <a:t>Official Practice will begin the week of September 21, 2026.  </a:t>
            </a:r>
          </a:p>
          <a:p>
            <a:pPr marL="342900" indent="-342900">
              <a:buAutoNum type="arabicPeriod"/>
            </a:pPr>
            <a:r>
              <a:rPr lang="en-US" sz="2400" dirty="0"/>
              <a:t>The bowling center opens at 12:00 noon with lanes available until 6:00 p.m.</a:t>
            </a:r>
          </a:p>
          <a:p>
            <a:pPr marL="342900" indent="-342900">
              <a:buAutoNum type="arabicPeriod"/>
            </a:pPr>
            <a:r>
              <a:rPr lang="en-US" sz="2400" dirty="0"/>
              <a:t>Off-lane practices are considered practices.  This includes other means of preparation including running, physical activities, and bowling drills.</a:t>
            </a:r>
          </a:p>
        </p:txBody>
      </p:sp>
    </p:spTree>
    <p:extLst>
      <p:ext uri="{BB962C8B-B14F-4D97-AF65-F5344CB8AC3E}">
        <p14:creationId xmlns:p14="http://schemas.microsoft.com/office/powerpoint/2010/main" val="31494429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CAAD5011-9C11-4C81-828C-3AF725959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4A0B20AC-ECF0-71A2-58D8-D51DA06FDEAD}"/>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C67388E8-ABC5-90DB-8AA3-548B9A59EA3B}"/>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79101722-EEFC-3F1C-E158-6A4B579C1875}"/>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DE960D5C-83B7-4213-BFF6-A61470C28A80}"/>
              </a:ext>
            </a:extLst>
          </p:cNvPr>
          <p:cNvGraphicFramePr>
            <a:graphicFrameLocks noGrp="1"/>
          </p:cNvGraphicFramePr>
          <p:nvPr>
            <p:extLst>
              <p:ext uri="{D42A27DB-BD31-4B8C-83A1-F6EECF244321}">
                <p14:modId xmlns:p14="http://schemas.microsoft.com/office/powerpoint/2010/main" val="406568557"/>
              </p:ext>
            </p:extLst>
          </p:nvPr>
        </p:nvGraphicFramePr>
        <p:xfrm>
          <a:off x="283860" y="1284859"/>
          <a:ext cx="11658148" cy="4206240"/>
        </p:xfrm>
        <a:graphic>
          <a:graphicData uri="http://schemas.openxmlformats.org/drawingml/2006/table">
            <a:tbl>
              <a:tblPr firstRow="1" bandRow="1">
                <a:tableStyleId>{46F890A9-2807-4EBB-B81D-B2AA78EC7F39}</a:tableStyleId>
              </a:tblPr>
              <a:tblGrid>
                <a:gridCol w="11658148">
                  <a:extLst>
                    <a:ext uri="{9D8B030D-6E8A-4147-A177-3AD203B41FA5}">
                      <a16:colId xmlns:a16="http://schemas.microsoft.com/office/drawing/2014/main" val="1071232605"/>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t>B. </a:t>
                      </a:r>
                      <a:r>
                        <a:rPr lang="en-US" sz="2400" b="1" dirty="0">
                          <a:effectLst/>
                        </a:rPr>
                        <a:t>Schedule of Events</a:t>
                      </a:r>
                      <a:endParaRPr lang="en-US" sz="2400" b="1"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140393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i="0" dirty="0">
                          <a:effectLst/>
                          <a:latin typeface="Calibri" panose="020F0502020204030204" pitchFamily="34" charset="0"/>
                          <a:ea typeface="Calibri" panose="020F0502020204030204" pitchFamily="34" charset="0"/>
                          <a:cs typeface="Calibri" panose="020F0502020204030204" pitchFamily="34" charset="0"/>
                        </a:rPr>
                        <a:t>Regular Season matches will determine the seedings for the All-Island Singles and Baker’s Team Format.</a:t>
                      </a:r>
                    </a:p>
                  </a:txBody>
                  <a:tcPr/>
                </a:tc>
                <a:extLst>
                  <a:ext uri="{0D108BD9-81ED-4DB2-BD59-A6C34878D82A}">
                    <a16:rowId xmlns:a16="http://schemas.microsoft.com/office/drawing/2014/main" val="1261189647"/>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First scheduled match will be on Tuesday, November 10,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Last scheduled match will be on Thursday, December 10, 2026.</a:t>
                      </a: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37989339"/>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97170422"/>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All-Island Singles Finals will be held on Monday, December 7, 2026.</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0" dirty="0">
                          <a:effectLst/>
                        </a:rPr>
                        <a:t>All-Island Bakers Team Finals will be held on Thursday, December 10, 2026.</a:t>
                      </a: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2989934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t>Start time is at 3:30 p.m.  Practice will be 10 minutes prior to the start time, with competition commencing immediately after.</a:t>
                      </a:r>
                      <a:endParaRPr lang="en-US"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77580458"/>
                  </a:ext>
                </a:extLst>
              </a:tr>
            </a:tbl>
          </a:graphicData>
        </a:graphic>
      </p:graphicFrame>
    </p:spTree>
    <p:extLst>
      <p:ext uri="{BB962C8B-B14F-4D97-AF65-F5344CB8AC3E}">
        <p14:creationId xmlns:p14="http://schemas.microsoft.com/office/powerpoint/2010/main" val="11612231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53DCB30B-4882-5C50-BFF6-B426897F5C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F268F802-E030-2154-2B40-1AEBF28CF97C}"/>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94177BCB-DA5C-8795-2FFB-FFE033272ACC}"/>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7" name="Rectangle 6">
            <a:extLst>
              <a:ext uri="{FF2B5EF4-FFF2-40B4-BE49-F238E27FC236}">
                <a16:creationId xmlns:a16="http://schemas.microsoft.com/office/drawing/2014/main" id="{471AE5D9-78EB-9B4C-056E-B38AD904EC70}"/>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3" name="Table 2">
            <a:extLst>
              <a:ext uri="{FF2B5EF4-FFF2-40B4-BE49-F238E27FC236}">
                <a16:creationId xmlns:a16="http://schemas.microsoft.com/office/drawing/2014/main" id="{3AECCE35-7258-D5B0-7C74-32C63EA0ED96}"/>
              </a:ext>
            </a:extLst>
          </p:cNvPr>
          <p:cNvGraphicFramePr>
            <a:graphicFrameLocks noGrp="1"/>
          </p:cNvGraphicFramePr>
          <p:nvPr>
            <p:extLst>
              <p:ext uri="{D42A27DB-BD31-4B8C-83A1-F6EECF244321}">
                <p14:modId xmlns:p14="http://schemas.microsoft.com/office/powerpoint/2010/main" val="94923449"/>
              </p:ext>
            </p:extLst>
          </p:nvPr>
        </p:nvGraphicFramePr>
        <p:xfrm>
          <a:off x="469641" y="1529410"/>
          <a:ext cx="11252718" cy="3991458"/>
        </p:xfrm>
        <a:graphic>
          <a:graphicData uri="http://schemas.openxmlformats.org/drawingml/2006/table">
            <a:tbl>
              <a:tblPr firstRow="1" firstCol="1" bandRow="1">
                <a:tableStyleId>{5C22544A-7EE6-4342-B048-85BDC9FD1C3A}</a:tableStyleId>
              </a:tblPr>
              <a:tblGrid>
                <a:gridCol w="1511308">
                  <a:extLst>
                    <a:ext uri="{9D8B030D-6E8A-4147-A177-3AD203B41FA5}">
                      <a16:colId xmlns:a16="http://schemas.microsoft.com/office/drawing/2014/main" val="3919197053"/>
                    </a:ext>
                  </a:extLst>
                </a:gridCol>
                <a:gridCol w="4833114">
                  <a:extLst>
                    <a:ext uri="{9D8B030D-6E8A-4147-A177-3AD203B41FA5}">
                      <a16:colId xmlns:a16="http://schemas.microsoft.com/office/drawing/2014/main" val="2269492274"/>
                    </a:ext>
                  </a:extLst>
                </a:gridCol>
                <a:gridCol w="4908296">
                  <a:extLst>
                    <a:ext uri="{9D8B030D-6E8A-4147-A177-3AD203B41FA5}">
                      <a16:colId xmlns:a16="http://schemas.microsoft.com/office/drawing/2014/main" val="3179974189"/>
                    </a:ext>
                  </a:extLst>
                </a:gridCol>
              </a:tblGrid>
              <a:tr h="665243">
                <a:tc>
                  <a:txBody>
                    <a:bodyPr/>
                    <a:lstStyle/>
                    <a:p>
                      <a:pPr marL="0" marR="0">
                        <a:buNone/>
                      </a:pPr>
                      <a:r>
                        <a:rPr lang="en-US" sz="2000" dirty="0">
                          <a:effectLst/>
                        </a:rPr>
                        <a:t>Week No.</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a:effectLst/>
                        </a:rPr>
                        <a:t>Event</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a:effectLst/>
                        </a:rPr>
                        <a:t>Date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204571649"/>
                  </a:ext>
                </a:extLst>
              </a:tr>
              <a:tr h="665243">
                <a:tc>
                  <a:txBody>
                    <a:bodyPr/>
                    <a:lstStyle/>
                    <a:p>
                      <a:pPr marL="0" marR="0">
                        <a:buNone/>
                      </a:pPr>
                      <a:r>
                        <a:rPr lang="en-US" sz="2000" dirty="0">
                          <a:effectLst/>
                        </a:rPr>
                        <a:t>Week 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dirty="0">
                          <a:effectLst/>
                        </a:rPr>
                        <a:t>Girls Singles Competition</a:t>
                      </a:r>
                    </a:p>
                    <a:p>
                      <a:pPr marL="0" marR="0">
                        <a:buNone/>
                      </a:pPr>
                      <a:r>
                        <a:rPr lang="en-US" sz="2000" dirty="0">
                          <a:effectLst/>
                        </a:rPr>
                        <a:t>Boys Singles Competition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rPr>
                        <a:t>Tuesday, November 10, 2026</a:t>
                      </a:r>
                    </a:p>
                    <a:p>
                      <a:pPr marL="0" marR="0">
                        <a:buNone/>
                      </a:pPr>
                      <a:r>
                        <a:rPr lang="en-US" sz="2000" dirty="0">
                          <a:effectLst/>
                        </a:rPr>
                        <a:t>Thursday, November 12,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09281784"/>
                  </a:ext>
                </a:extLst>
              </a:tr>
              <a:tr h="665243">
                <a:tc>
                  <a:txBody>
                    <a:bodyPr/>
                    <a:lstStyle/>
                    <a:p>
                      <a:pPr marL="0" marR="0">
                        <a:buNone/>
                      </a:pPr>
                      <a:r>
                        <a:rPr lang="en-US" sz="2000" dirty="0">
                          <a:effectLst/>
                        </a:rPr>
                        <a:t>Week 2</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a:effectLst/>
                        </a:rPr>
                        <a:t>Boys Bakers Team Competition</a:t>
                      </a:r>
                    </a:p>
                    <a:p>
                      <a:pPr marL="0" marR="0">
                        <a:buNone/>
                      </a:pPr>
                      <a:r>
                        <a:rPr lang="en-US" sz="2000">
                          <a:effectLst/>
                        </a:rPr>
                        <a:t>Girls Bakers Team Competition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rPr>
                        <a:t>Thursday, November 17,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p>
                      <a:pPr marL="0" marR="0">
                        <a:buNone/>
                      </a:pPr>
                      <a:r>
                        <a:rPr lang="en-US" sz="2000" dirty="0">
                          <a:effectLst/>
                        </a:rPr>
                        <a:t>Tuesday, November 19, 2026</a:t>
                      </a:r>
                    </a:p>
                  </a:txBody>
                  <a:tcPr marL="68580" marR="68580" marT="0" marB="0"/>
                </a:tc>
                <a:extLst>
                  <a:ext uri="{0D108BD9-81ED-4DB2-BD59-A6C34878D82A}">
                    <a16:rowId xmlns:a16="http://schemas.microsoft.com/office/drawing/2014/main" val="3039598066"/>
                  </a:ext>
                </a:extLst>
              </a:tr>
              <a:tr h="665243">
                <a:tc>
                  <a:txBody>
                    <a:bodyPr/>
                    <a:lstStyle/>
                    <a:p>
                      <a:pPr marL="0" marR="0">
                        <a:buNone/>
                      </a:pPr>
                      <a:r>
                        <a:rPr lang="en-US" sz="2000" dirty="0">
                          <a:effectLst/>
                        </a:rPr>
                        <a:t>Week 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a:effectLst/>
                        </a:rPr>
                        <a:t>Boys Singles Competition</a:t>
                      </a:r>
                    </a:p>
                    <a:p>
                      <a:pPr marL="0" marR="0">
                        <a:buNone/>
                      </a:pPr>
                      <a:r>
                        <a:rPr lang="en-US" sz="2000">
                          <a:effectLst/>
                        </a:rPr>
                        <a:t>Girls Singles Competition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latin typeface="Calibri" panose="020F0502020204030204" pitchFamily="34" charset="0"/>
                          <a:ea typeface="Calibri" panose="020F0502020204030204" pitchFamily="34" charset="0"/>
                          <a:cs typeface="Times New Roman" panose="02020603050405020304" pitchFamily="18" charset="0"/>
                        </a:rPr>
                        <a:t>Monday, November 23, 2026</a:t>
                      </a:r>
                    </a:p>
                    <a:p>
                      <a:pPr marL="0" marR="0">
                        <a:buNone/>
                      </a:pPr>
                      <a:r>
                        <a:rPr lang="en-US" sz="2000" dirty="0">
                          <a:effectLst/>
                        </a:rPr>
                        <a:t>Tuesday, November 24,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664011047"/>
                  </a:ext>
                </a:extLst>
              </a:tr>
              <a:tr h="665243">
                <a:tc>
                  <a:txBody>
                    <a:bodyPr/>
                    <a:lstStyle/>
                    <a:p>
                      <a:pPr marL="0" marR="0">
                        <a:buNone/>
                      </a:pPr>
                      <a:r>
                        <a:rPr lang="en-US" sz="2000" dirty="0">
                          <a:effectLst/>
                        </a:rPr>
                        <a:t>Week 4</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a:effectLst/>
                        </a:rPr>
                        <a:t>Girls Bakers Team Competition</a:t>
                      </a:r>
                    </a:p>
                    <a:p>
                      <a:pPr marL="0" marR="0">
                        <a:buNone/>
                      </a:pPr>
                      <a:r>
                        <a:rPr lang="en-US" sz="2000">
                          <a:effectLst/>
                        </a:rPr>
                        <a:t>Boys Bakers Team Competition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rPr>
                        <a:t>Tuesday, December 1, 2026</a:t>
                      </a:r>
                    </a:p>
                    <a:p>
                      <a:pPr marL="0" marR="0">
                        <a:buNone/>
                      </a:pPr>
                      <a:r>
                        <a:rPr lang="en-US" sz="2000" dirty="0">
                          <a:effectLst/>
                        </a:rPr>
                        <a:t>Thursday, December 3,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314175048"/>
                  </a:ext>
                </a:extLst>
              </a:tr>
              <a:tr h="665243">
                <a:tc>
                  <a:txBody>
                    <a:bodyPr/>
                    <a:lstStyle/>
                    <a:p>
                      <a:pPr marL="0" marR="0">
                        <a:buNone/>
                      </a:pPr>
                      <a:r>
                        <a:rPr lang="en-US" sz="2000" dirty="0">
                          <a:effectLst/>
                        </a:rPr>
                        <a:t>Week 5</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marL="0" marR="0">
                        <a:buNone/>
                      </a:pPr>
                      <a:r>
                        <a:rPr lang="en-US" sz="2000" dirty="0">
                          <a:effectLst/>
                        </a:rPr>
                        <a:t>All Island Singles Competition</a:t>
                      </a:r>
                    </a:p>
                    <a:p>
                      <a:pPr marL="0" marR="0">
                        <a:buNone/>
                      </a:pPr>
                      <a:r>
                        <a:rPr lang="en-US" sz="2000" dirty="0">
                          <a:effectLst/>
                        </a:rPr>
                        <a:t>All Island Bakers Team Competition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buNone/>
                      </a:pPr>
                      <a:r>
                        <a:rPr lang="en-US" sz="2000" dirty="0">
                          <a:effectLst/>
                        </a:rPr>
                        <a:t>Monday, December 7, 2026</a:t>
                      </a:r>
                    </a:p>
                    <a:p>
                      <a:pPr marL="0" marR="0">
                        <a:buNone/>
                      </a:pPr>
                      <a:r>
                        <a:rPr lang="en-US" sz="2000" dirty="0">
                          <a:effectLst/>
                        </a:rPr>
                        <a:t>Thursday, December 10, 2026</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4095802228"/>
                  </a:ext>
                </a:extLst>
              </a:tr>
            </a:tbl>
          </a:graphicData>
        </a:graphic>
      </p:graphicFrame>
    </p:spTree>
    <p:extLst>
      <p:ext uri="{BB962C8B-B14F-4D97-AF65-F5344CB8AC3E}">
        <p14:creationId xmlns:p14="http://schemas.microsoft.com/office/powerpoint/2010/main" val="21151133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6DAD431C-A6EA-F250-EBDC-50BA70C2F1A5}"/>
              </a:ext>
            </a:extLst>
          </p:cNvPr>
          <p:cNvSpPr txBox="1">
            <a:spLocks/>
          </p:cNvSpPr>
          <p:nvPr/>
        </p:nvSpPr>
        <p:spPr>
          <a:xfrm>
            <a:off x="304800" y="1126068"/>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algn="just">
              <a:spcBef>
                <a:spcPts val="0"/>
              </a:spcBef>
              <a:spcAft>
                <a:spcPts val="0"/>
              </a:spcAft>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p:txBody>
      </p:sp>
      <p:pic>
        <p:nvPicPr>
          <p:cNvPr id="5" name="Picture 4" descr="Logo&#10;&#10;Description automatically generated">
            <a:extLst>
              <a:ext uri="{FF2B5EF4-FFF2-40B4-BE49-F238E27FC236}">
                <a16:creationId xmlns:a16="http://schemas.microsoft.com/office/drawing/2014/main" id="{8E858641-A39A-BC83-777C-38D46D70E4A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CE2F8137-F7A1-5824-3DC3-FB98E68A80C9}"/>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CD2A5316-B3CB-9455-F8F1-97514D6FB6AA}"/>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5608B24B-3693-3EDC-6B77-4B664A9FE2B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6C253B91-A80F-ED84-4A99-AB1C692D0F68}"/>
              </a:ext>
            </a:extLst>
          </p:cNvPr>
          <p:cNvGraphicFramePr>
            <a:graphicFrameLocks noGrp="1"/>
          </p:cNvGraphicFramePr>
          <p:nvPr>
            <p:extLst>
              <p:ext uri="{D42A27DB-BD31-4B8C-83A1-F6EECF244321}">
                <p14:modId xmlns:p14="http://schemas.microsoft.com/office/powerpoint/2010/main" val="207320747"/>
              </p:ext>
            </p:extLst>
          </p:nvPr>
        </p:nvGraphicFramePr>
        <p:xfrm>
          <a:off x="237519" y="1049628"/>
          <a:ext cx="11649681" cy="4846320"/>
        </p:xfrm>
        <a:graphic>
          <a:graphicData uri="http://schemas.openxmlformats.org/drawingml/2006/table">
            <a:tbl>
              <a:tblPr firstRow="1" bandRow="1">
                <a:tableStyleId>{21E4AEA4-8DFA-4A89-87EB-49C32662AFE0}</a:tableStyleId>
              </a:tblPr>
              <a:tblGrid>
                <a:gridCol w="11649681">
                  <a:extLst>
                    <a:ext uri="{9D8B030D-6E8A-4147-A177-3AD203B41FA5}">
                      <a16:colId xmlns:a16="http://schemas.microsoft.com/office/drawing/2014/main" val="636873039"/>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Rule 3. COMPETITION</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44259866"/>
                  </a:ext>
                </a:extLst>
              </a:tr>
              <a:tr h="370840">
                <a:tc>
                  <a:txBody>
                    <a:bodyPr/>
                    <a:lstStyle/>
                    <a:p>
                      <a:pPr marL="0" marR="0" indent="0" algn="just">
                        <a:spcBef>
                          <a:spcPts val="0"/>
                        </a:spcBef>
                        <a:spcAft>
                          <a:spcPts val="0"/>
                        </a:spcAft>
                        <a:buNone/>
                      </a:pPr>
                      <a:r>
                        <a:rPr lang="en-US" sz="1800" b="1" dirty="0">
                          <a:effectLst/>
                        </a:rPr>
                        <a:t>Art. 1 – Representation</a:t>
                      </a:r>
                      <a:endParaRPr lang="en-US" sz="1800" dirty="0">
                        <a:effectLst/>
                      </a:endParaRPr>
                    </a:p>
                    <a:p>
                      <a:pPr marL="0" marR="0" indent="0" algn="just">
                        <a:spcBef>
                          <a:spcPts val="0"/>
                        </a:spcBef>
                        <a:spcAft>
                          <a:spcPts val="0"/>
                        </a:spcAft>
                        <a:buNone/>
                      </a:pPr>
                      <a:r>
                        <a:rPr lang="en-US" sz="1800" dirty="0">
                          <a:effectLst/>
                        </a:rPr>
                        <a:t>Each team shall be represented by a minimum of four bowlers per division. There will be no limit to the number of competitors each school can be represented by.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7193883"/>
                  </a:ext>
                </a:extLst>
              </a:tr>
              <a:tr h="370840">
                <a:tc>
                  <a:txBody>
                    <a:bodyPr/>
                    <a:lstStyle/>
                    <a:p>
                      <a:pPr marL="0" marR="0" indent="0" algn="just">
                        <a:spcBef>
                          <a:spcPts val="0"/>
                        </a:spcBef>
                        <a:spcAft>
                          <a:spcPts val="0"/>
                        </a:spcAft>
                        <a:buNone/>
                      </a:pPr>
                      <a:r>
                        <a:rPr lang="en-US" sz="1800" b="1" dirty="0">
                          <a:effectLst/>
                        </a:rPr>
                        <a:t>Art. 2 – Competition Proper</a:t>
                      </a:r>
                      <a:endParaRPr lang="en-US" sz="1800" dirty="0">
                        <a:effectLst/>
                      </a:endParaRPr>
                    </a:p>
                    <a:p>
                      <a:pPr marL="0" marR="0" indent="0" algn="just">
                        <a:spcBef>
                          <a:spcPts val="0"/>
                        </a:spcBef>
                        <a:spcAft>
                          <a:spcPts val="0"/>
                        </a:spcAft>
                        <a:buNone/>
                      </a:pPr>
                      <a:r>
                        <a:rPr lang="en-US" sz="1800" dirty="0">
                          <a:effectLst/>
                        </a:rPr>
                        <a:t>Each team will compete for points. Each competitor will bowl a total of two games on a pair of lanes. Points will be awarded in ascending order as follows:</a:t>
                      </a:r>
                    </a:p>
                    <a:p>
                      <a:pPr marL="0" marR="0" indent="0" algn="just">
                        <a:spcBef>
                          <a:spcPts val="0"/>
                        </a:spcBef>
                        <a:spcAft>
                          <a:spcPts val="0"/>
                        </a:spcAft>
                        <a:buNone/>
                      </a:pPr>
                      <a:r>
                        <a:rPr lang="en-US" sz="1800" dirty="0">
                          <a:effectLst/>
                        </a:rPr>
                        <a:t>Athlete with the highest total from the two games will receive 1 point.</a:t>
                      </a:r>
                    </a:p>
                    <a:p>
                      <a:pPr marL="0" marR="0" indent="0" algn="just">
                        <a:spcBef>
                          <a:spcPts val="0"/>
                        </a:spcBef>
                        <a:spcAft>
                          <a:spcPts val="0"/>
                        </a:spcAft>
                        <a:buNone/>
                      </a:pPr>
                      <a:r>
                        <a:rPr lang="en-US" sz="1800" dirty="0">
                          <a:effectLst/>
                        </a:rPr>
                        <a:t>2</a:t>
                      </a:r>
                      <a:r>
                        <a:rPr lang="en-US" sz="1800" baseline="30000" dirty="0">
                          <a:effectLst/>
                        </a:rPr>
                        <a:t>nd</a:t>
                      </a:r>
                      <a:r>
                        <a:rPr lang="en-US" sz="1800" dirty="0">
                          <a:effectLst/>
                        </a:rPr>
                        <a:t> highest bowler = 2 points</a:t>
                      </a:r>
                    </a:p>
                    <a:p>
                      <a:pPr marL="0" marR="0" indent="0" algn="just">
                        <a:spcBef>
                          <a:spcPts val="0"/>
                        </a:spcBef>
                        <a:spcAft>
                          <a:spcPts val="0"/>
                        </a:spcAft>
                        <a:buNone/>
                      </a:pPr>
                      <a:r>
                        <a:rPr lang="en-US" sz="1800" dirty="0">
                          <a:effectLst/>
                        </a:rPr>
                        <a:t>3</a:t>
                      </a:r>
                      <a:r>
                        <a:rPr lang="en-US" sz="1800" baseline="30000" dirty="0">
                          <a:effectLst/>
                        </a:rPr>
                        <a:t>rd</a:t>
                      </a:r>
                      <a:r>
                        <a:rPr lang="en-US" sz="1800" dirty="0">
                          <a:effectLst/>
                        </a:rPr>
                        <a:t> highest bowler = 3 points, etc.</a:t>
                      </a:r>
                    </a:p>
                    <a:p>
                      <a:pPr marL="0" marR="0" indent="0" algn="just">
                        <a:spcBef>
                          <a:spcPts val="0"/>
                        </a:spcBef>
                        <a:spcAft>
                          <a:spcPts val="0"/>
                        </a:spcAft>
                        <a:buNone/>
                      </a:pPr>
                      <a:endParaRPr lang="en-US" sz="1800" dirty="0"/>
                    </a:p>
                    <a:p>
                      <a:pPr marL="0" marR="0" indent="0" algn="just">
                        <a:spcBef>
                          <a:spcPts val="0"/>
                        </a:spcBef>
                        <a:spcAft>
                          <a:spcPts val="0"/>
                        </a:spcAft>
                        <a:buNone/>
                      </a:pPr>
                      <a:r>
                        <a:rPr lang="en-US" sz="1800" dirty="0">
                          <a:effectLst/>
                        </a:rPr>
                        <a:t>Points will be designated to each athlete.  The team with the least number of accumulated points, based on the top four finishers for each school, will be declared the winner.</a:t>
                      </a:r>
                      <a:endParaRPr lang="en-US" sz="18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34591750"/>
                  </a:ext>
                </a:extLst>
              </a:tr>
              <a:tr h="370840">
                <a:tc>
                  <a:txBody>
                    <a:bodyPr/>
                    <a:lstStyle/>
                    <a:p>
                      <a:pPr marL="0" marR="0" indent="0" algn="just">
                        <a:spcBef>
                          <a:spcPts val="0"/>
                        </a:spcBef>
                        <a:spcAft>
                          <a:spcPts val="0"/>
                        </a:spcAft>
                        <a:buNone/>
                      </a:pPr>
                      <a:r>
                        <a:rPr lang="en-US" sz="1800" b="1" dirty="0">
                          <a:effectLst/>
                        </a:rPr>
                        <a:t>Art. 3 – Ties / Total Pinfall</a:t>
                      </a:r>
                      <a:endParaRPr lang="en-US" sz="1800" dirty="0">
                        <a:effectLst/>
                      </a:endParaRPr>
                    </a:p>
                    <a:p>
                      <a:pPr marL="0" marR="0" indent="0" algn="just">
                        <a:spcBef>
                          <a:spcPts val="0"/>
                        </a:spcBef>
                        <a:spcAft>
                          <a:spcPts val="0"/>
                        </a:spcAft>
                        <a:buNone/>
                      </a:pPr>
                      <a:r>
                        <a:rPr lang="en-US" sz="1800" dirty="0">
                          <a:effectLst/>
                        </a:rPr>
                        <a:t>If a tie exists between athletes, a one ball roll off between the athletes tied for the position, will decide the tie breaker and will continue until the tie is broken.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600588288"/>
                  </a:ext>
                </a:extLst>
              </a:tr>
            </a:tbl>
          </a:graphicData>
        </a:graphic>
      </p:graphicFrame>
    </p:spTree>
    <p:extLst>
      <p:ext uri="{BB962C8B-B14F-4D97-AF65-F5344CB8AC3E}">
        <p14:creationId xmlns:p14="http://schemas.microsoft.com/office/powerpoint/2010/main" val="1401877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DB2E6066-3A5E-90D7-35A7-35962749E269}"/>
              </a:ext>
            </a:extLst>
          </p:cNvPr>
          <p:cNvSpPr txBox="1">
            <a:spLocks/>
          </p:cNvSpPr>
          <p:nvPr/>
        </p:nvSpPr>
        <p:spPr>
          <a:xfrm>
            <a:off x="214220" y="1076683"/>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18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1800" dirty="0">
                <a:effectLst/>
                <a:latin typeface="Calibri" panose="020F0502020204030204" pitchFamily="34" charset="0"/>
                <a:ea typeface="Calibri" panose="020F0502020204030204" pitchFamily="34" charset="0"/>
                <a:cs typeface="Calibri" panose="020F0502020204030204" pitchFamily="34" charset="0"/>
              </a:rPr>
              <a:t> </a:t>
            </a:r>
          </a:p>
        </p:txBody>
      </p:sp>
      <p:pic>
        <p:nvPicPr>
          <p:cNvPr id="5" name="Picture 4" descr="Logo&#10;&#10;Description automatically generated">
            <a:extLst>
              <a:ext uri="{FF2B5EF4-FFF2-40B4-BE49-F238E27FC236}">
                <a16:creationId xmlns:a16="http://schemas.microsoft.com/office/drawing/2014/main" id="{8C618715-DD37-C3AD-CF97-49F8EF818C5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C1A7D21C-82C2-B9CC-C0F3-6ADAA1F015D9}"/>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FF5ABF36-898C-88BF-8D49-7AA823EEC6C6}"/>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HIGH SCHOOL BOWLING LEAGUE 2026-2027</a:t>
            </a:r>
          </a:p>
        </p:txBody>
      </p:sp>
      <p:sp>
        <p:nvSpPr>
          <p:cNvPr id="8" name="Rectangle 7">
            <a:extLst>
              <a:ext uri="{FF2B5EF4-FFF2-40B4-BE49-F238E27FC236}">
                <a16:creationId xmlns:a16="http://schemas.microsoft.com/office/drawing/2014/main" id="{F95814D1-539C-9330-AEAA-9D8C52B5E58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7FAEC72C-76D1-77B5-D821-D69333D5C088}"/>
              </a:ext>
            </a:extLst>
          </p:cNvPr>
          <p:cNvGraphicFramePr>
            <a:graphicFrameLocks noGrp="1"/>
          </p:cNvGraphicFramePr>
          <p:nvPr>
            <p:extLst>
              <p:ext uri="{D42A27DB-BD31-4B8C-83A1-F6EECF244321}">
                <p14:modId xmlns:p14="http://schemas.microsoft.com/office/powerpoint/2010/main" val="3638784935"/>
              </p:ext>
            </p:extLst>
          </p:nvPr>
        </p:nvGraphicFramePr>
        <p:xfrm>
          <a:off x="237519" y="1232057"/>
          <a:ext cx="11740261" cy="4358640"/>
        </p:xfrm>
        <a:graphic>
          <a:graphicData uri="http://schemas.openxmlformats.org/drawingml/2006/table">
            <a:tbl>
              <a:tblPr firstRow="1" bandRow="1">
                <a:tableStyleId>{91EBBBCC-DAD2-459C-BE2E-F6DE35CF9A28}</a:tableStyleId>
              </a:tblPr>
              <a:tblGrid>
                <a:gridCol w="1904548">
                  <a:extLst>
                    <a:ext uri="{9D8B030D-6E8A-4147-A177-3AD203B41FA5}">
                      <a16:colId xmlns:a16="http://schemas.microsoft.com/office/drawing/2014/main" val="1913842257"/>
                    </a:ext>
                  </a:extLst>
                </a:gridCol>
                <a:gridCol w="9835713">
                  <a:extLst>
                    <a:ext uri="{9D8B030D-6E8A-4147-A177-3AD203B41FA5}">
                      <a16:colId xmlns:a16="http://schemas.microsoft.com/office/drawing/2014/main" val="1141060573"/>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200" b="1" dirty="0">
                          <a:effectLst/>
                        </a:rPr>
                        <a:t>D.  Rule 4. COMPETITION RULES</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US" sz="24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66456233"/>
                  </a:ext>
                </a:extLst>
              </a:tr>
              <a:tr h="370840">
                <a:tc>
                  <a:txBody>
                    <a:bodyPr/>
                    <a:lstStyle/>
                    <a:p>
                      <a:r>
                        <a:rPr lang="en-US" sz="2000" b="1" dirty="0">
                          <a:effectLst/>
                        </a:rPr>
                        <a:t>Art. 1</a:t>
                      </a:r>
                    </a:p>
                    <a:p>
                      <a:r>
                        <a:rPr lang="en-US" sz="2000" b="1" dirty="0">
                          <a:effectLst/>
                        </a:rPr>
                        <a:t>Competition Manager/</a:t>
                      </a:r>
                    </a:p>
                    <a:p>
                      <a:r>
                        <a:rPr lang="en-US" sz="2000" b="1" dirty="0">
                          <a:effectLst/>
                        </a:rPr>
                        <a:t>Games Committee </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000" dirty="0">
                          <a:effectLst/>
                        </a:rPr>
                        <a:t>Competition shall be administered by the designated competition manager of the Guam Bowling Congress. In conjunction with the competition manager, a games committee shall assume responsibility for all aspects of the competition management.</a:t>
                      </a:r>
                    </a:p>
                    <a:p>
                      <a:r>
                        <a:rPr lang="en-US" sz="2000" dirty="0">
                          <a:effectLst/>
                        </a:rPr>
                        <a:t>The games committee shall make decisions on matters not specifically covered by the rules or on the misapplication of a rule during a competition. The decision of the competition manager and games committee is final.</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387657668"/>
                  </a:ext>
                </a:extLst>
              </a:tr>
              <a:tr h="370840">
                <a:tc>
                  <a:txBody>
                    <a:bodyPr/>
                    <a:lstStyle/>
                    <a:p>
                      <a:r>
                        <a:rPr lang="en-US" sz="2000" b="1" dirty="0">
                          <a:effectLst/>
                        </a:rPr>
                        <a:t>Art. 2</a:t>
                      </a:r>
                    </a:p>
                    <a:p>
                      <a:r>
                        <a:rPr lang="en-US" sz="2000" b="1" dirty="0">
                          <a:effectLst/>
                        </a:rPr>
                        <a:t>Competition Manager</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r>
                        <a:rPr lang="en-US" sz="2000" dirty="0">
                          <a:effectLst/>
                        </a:rPr>
                        <a:t>The competition manager or his/her designee will conduct a pre-meet conference with a school representative from each team to review the competition procedures, lane assignments and provide any special instructions. The competition manager is responsible for making decisions on matters not specifically covered by the rules.</a:t>
                      </a:r>
                      <a:endParaRPr lang="en-US" sz="2000" dirty="0">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0805581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Art. 3</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Appeal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rPr>
                        <a:t>Appeals of on-site decisions will be determined in accordance with the procedures adopted by the IIAAG High School Bowling League.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58825374"/>
                  </a:ext>
                </a:extLst>
              </a:tr>
            </a:tbl>
          </a:graphicData>
        </a:graphic>
      </p:graphicFrame>
    </p:spTree>
    <p:extLst>
      <p:ext uri="{BB962C8B-B14F-4D97-AF65-F5344CB8AC3E}">
        <p14:creationId xmlns:p14="http://schemas.microsoft.com/office/powerpoint/2010/main" val="109469640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768AD180-1309-4C98-EC11-1609D17EF97E}"/>
              </a:ext>
            </a:extLst>
          </p:cNvPr>
          <p:cNvSpPr txBox="1">
            <a:spLocks/>
          </p:cNvSpPr>
          <p:nvPr/>
        </p:nvSpPr>
        <p:spPr>
          <a:xfrm>
            <a:off x="237519" y="1126068"/>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Logo&#10;&#10;Description automatically generated">
            <a:extLst>
              <a:ext uri="{FF2B5EF4-FFF2-40B4-BE49-F238E27FC236}">
                <a16:creationId xmlns:a16="http://schemas.microsoft.com/office/drawing/2014/main" id="{F3A35C6C-87E5-8039-0F2A-8F2DDB52F57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19B67C56-2DA1-9DF2-A3CB-F468730AB223}"/>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16BC8A0E-5F47-076A-02A6-CAF5260876BD}"/>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77DD0428-1935-9463-F3AE-658F5013AFFD}"/>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631A00D6-5AFD-562D-2215-FC0C2E79FFC6}"/>
              </a:ext>
            </a:extLst>
          </p:cNvPr>
          <p:cNvGraphicFramePr>
            <a:graphicFrameLocks noGrp="1"/>
          </p:cNvGraphicFramePr>
          <p:nvPr>
            <p:extLst>
              <p:ext uri="{D42A27DB-BD31-4B8C-83A1-F6EECF244321}">
                <p14:modId xmlns:p14="http://schemas.microsoft.com/office/powerpoint/2010/main" val="528120366"/>
              </p:ext>
            </p:extLst>
          </p:nvPr>
        </p:nvGraphicFramePr>
        <p:xfrm>
          <a:off x="237518" y="948264"/>
          <a:ext cx="11649681" cy="5090160"/>
        </p:xfrm>
        <a:graphic>
          <a:graphicData uri="http://schemas.openxmlformats.org/drawingml/2006/table">
            <a:tbl>
              <a:tblPr firstRow="1" bandRow="1">
                <a:tableStyleId>{91EBBBCC-DAD2-459C-BE2E-F6DE35CF9A28}</a:tableStyleId>
              </a:tblPr>
              <a:tblGrid>
                <a:gridCol w="1726749">
                  <a:extLst>
                    <a:ext uri="{9D8B030D-6E8A-4147-A177-3AD203B41FA5}">
                      <a16:colId xmlns:a16="http://schemas.microsoft.com/office/drawing/2014/main" val="1586482955"/>
                    </a:ext>
                  </a:extLst>
                </a:gridCol>
                <a:gridCol w="9922932">
                  <a:extLst>
                    <a:ext uri="{9D8B030D-6E8A-4147-A177-3AD203B41FA5}">
                      <a16:colId xmlns:a16="http://schemas.microsoft.com/office/drawing/2014/main" val="2843774752"/>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US" dirty="0"/>
                    </a:p>
                  </a:txBody>
                  <a:tcPr/>
                </a:tc>
                <a:extLst>
                  <a:ext uri="{0D108BD9-81ED-4DB2-BD59-A6C34878D82A}">
                    <a16:rowId xmlns:a16="http://schemas.microsoft.com/office/drawing/2014/main" val="875845958"/>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Art. 4a  Roster/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Lineup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No later than the start of the game, a coach shall submit to the competition manager an accurate roster of all eligible players on the team. The coach shall designate the starting lineup prior to the start of each game.</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285255339"/>
                  </a:ext>
                </a:extLst>
              </a:tr>
              <a:tr h="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Art. 4b</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dirty="0">
                          <a:effectLst/>
                        </a:rPr>
                        <a:t>Legal Lineup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indent="0" algn="just">
                        <a:spcBef>
                          <a:spcPts val="0"/>
                        </a:spcBef>
                        <a:spcAft>
                          <a:spcPts val="0"/>
                        </a:spcAft>
                        <a:buNone/>
                      </a:pPr>
                      <a:r>
                        <a:rPr lang="en-US" sz="1800" dirty="0">
                          <a:effectLst/>
                        </a:rPr>
                        <a:t>All athletes must be present at the start of the match.  Late athletes will be allowed to start on the frame he/she arrives.  If a team is incomplete, a score of zero (0) will be used for each frame.  </a:t>
                      </a:r>
                      <a:endParaRPr lang="en-US" sz="18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186386472"/>
                  </a:ext>
                </a:extLst>
              </a:tr>
              <a:tr h="370840">
                <a:tc>
                  <a:txBody>
                    <a:bodyPr/>
                    <a:lstStyle/>
                    <a:p>
                      <a:pPr marL="0" marR="0" indent="0" algn="just">
                        <a:spcBef>
                          <a:spcPts val="0"/>
                        </a:spcBef>
                        <a:spcAft>
                          <a:spcPts val="0"/>
                        </a:spcAft>
                        <a:buNone/>
                      </a:pPr>
                      <a:r>
                        <a:rPr lang="en-US" sz="2000" b="1" dirty="0">
                          <a:effectLst/>
                        </a:rPr>
                        <a:t>Art. 5a</a:t>
                      </a:r>
                    </a:p>
                    <a:p>
                      <a:pPr marL="0" marR="0" indent="0" algn="just">
                        <a:spcBef>
                          <a:spcPts val="0"/>
                        </a:spcBef>
                        <a:spcAft>
                          <a:spcPts val="0"/>
                        </a:spcAft>
                        <a:buNone/>
                      </a:pPr>
                      <a:r>
                        <a:rPr lang="en-US" sz="2000" b="1" dirty="0">
                          <a:effectLst/>
                        </a:rPr>
                        <a:t>Round </a:t>
                      </a:r>
                    </a:p>
                    <a:p>
                      <a:pPr marL="0" marR="0" indent="0" algn="just">
                        <a:spcBef>
                          <a:spcPts val="0"/>
                        </a:spcBef>
                        <a:spcAft>
                          <a:spcPts val="0"/>
                        </a:spcAft>
                        <a:buNone/>
                      </a:pPr>
                      <a:r>
                        <a:rPr lang="en-US" sz="2000" b="1" dirty="0">
                          <a:effectLst/>
                        </a:rPr>
                        <a:t>How Bowled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rPr>
                        <a:t>Two lanes immediately adjoining each other shall be used in each game of play. The first game of a round shall start on the lane where the team is scheduled with each succeeding game starting on the lane where the team finished its previous game. Each game may be bowled on a different pair of lanes, but a full game must be bowled on each pair.</a:t>
                      </a:r>
                      <a:endParaRPr lang="en-US" dirty="0"/>
                    </a:p>
                  </a:txBody>
                  <a:tcPr/>
                </a:tc>
                <a:extLst>
                  <a:ext uri="{0D108BD9-81ED-4DB2-BD59-A6C34878D82A}">
                    <a16:rowId xmlns:a16="http://schemas.microsoft.com/office/drawing/2014/main" val="448029468"/>
                  </a:ext>
                </a:extLst>
              </a:tr>
              <a:tr h="370840">
                <a:tc>
                  <a:txBody>
                    <a:bodyPr/>
                    <a:lstStyle/>
                    <a:p>
                      <a:r>
                        <a:rPr lang="en-US" sz="2000" b="1" dirty="0">
                          <a:effectLst/>
                        </a:rPr>
                        <a:t>Art. 5b </a:t>
                      </a:r>
                    </a:p>
                    <a:p>
                      <a:r>
                        <a:rPr lang="en-US" sz="2000" b="1" dirty="0">
                          <a:effectLst/>
                        </a:rPr>
                        <a:t>Order of Bowling </a:t>
                      </a:r>
                      <a:endParaRPr lang="en-US" sz="2000" dirty="0"/>
                    </a:p>
                  </a:txBody>
                  <a:tcPr/>
                </a:tc>
                <a:tc>
                  <a:txBody>
                    <a:bodyPr/>
                    <a:lstStyle/>
                    <a:p>
                      <a:r>
                        <a:rPr lang="en-US" sz="1800" dirty="0">
                          <a:effectLst/>
                        </a:rPr>
                        <a:t>Members of competing teams shall successively and in regular order bowl one frame on one lane, and for the next frame alternate and use the other lane until five frames are bowled on each lane of the pair.</a:t>
                      </a:r>
                    </a:p>
                    <a:p>
                      <a:r>
                        <a:rPr lang="en-US" sz="1800" dirty="0">
                          <a:effectLst/>
                        </a:rPr>
                        <a:t>No changes may be made in the order of players after the start of a game. When a team bowls against another team with the same number of bowlers, the next frame may be started prior to completion of the previous frame.</a:t>
                      </a:r>
                      <a:endParaRPr lang="en-US" dirty="0"/>
                    </a:p>
                  </a:txBody>
                  <a:tcPr/>
                </a:tc>
                <a:extLst>
                  <a:ext uri="{0D108BD9-81ED-4DB2-BD59-A6C34878D82A}">
                    <a16:rowId xmlns:a16="http://schemas.microsoft.com/office/drawing/2014/main" val="3334945712"/>
                  </a:ext>
                </a:extLst>
              </a:tr>
            </a:tbl>
          </a:graphicData>
        </a:graphic>
      </p:graphicFrame>
    </p:spTree>
    <p:extLst>
      <p:ext uri="{BB962C8B-B14F-4D97-AF65-F5344CB8AC3E}">
        <p14:creationId xmlns:p14="http://schemas.microsoft.com/office/powerpoint/2010/main" val="13399790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B63B1EBD-271A-393A-CD9F-28E3CCA99E71}"/>
              </a:ext>
            </a:extLst>
          </p:cNvPr>
          <p:cNvSpPr txBox="1">
            <a:spLocks/>
          </p:cNvSpPr>
          <p:nvPr/>
        </p:nvSpPr>
        <p:spPr>
          <a:xfrm>
            <a:off x="237519" y="1126068"/>
            <a:ext cx="11649681" cy="489373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b="1" dirty="0">
                <a:effectLst/>
                <a:latin typeface="Calibri" panose="020F0502020204030204" pitchFamily="34" charset="0"/>
                <a:ea typeface="Calibri" panose="020F0502020204030204" pitchFamily="34" charset="0"/>
                <a:cs typeface="Calibri" panose="020F0502020204030204" pitchFamily="34" charset="0"/>
              </a:rPr>
              <a:t>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0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1800" dirty="0">
              <a:effectLst/>
              <a:latin typeface="Aptos" panose="020B0004020202020204" pitchFamily="34" charset="0"/>
              <a:ea typeface="Aptos" panose="020B0004020202020204" pitchFamily="34" charset="0"/>
              <a:cs typeface="Times New Roman" panose="02020603050405020304" pitchFamily="18" charset="0"/>
            </a:endParaRPr>
          </a:p>
        </p:txBody>
      </p:sp>
      <p:pic>
        <p:nvPicPr>
          <p:cNvPr id="5" name="Picture 4" descr="Logo&#10;&#10;Description automatically generated">
            <a:extLst>
              <a:ext uri="{FF2B5EF4-FFF2-40B4-BE49-F238E27FC236}">
                <a16:creationId xmlns:a16="http://schemas.microsoft.com/office/drawing/2014/main" id="{2903F0EE-346D-50A9-F361-4F2F92F075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6E19B9DD-C608-63C1-1532-CF193C232E6E}"/>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884302AD-C249-A428-D81B-7A90ECF6D583}"/>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F459BACD-A595-053A-F7BC-03C76FC3DAF5}"/>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8154F29A-0BD9-AE37-35F7-006146BB187A}"/>
              </a:ext>
            </a:extLst>
          </p:cNvPr>
          <p:cNvGraphicFramePr>
            <a:graphicFrameLocks noGrp="1"/>
          </p:cNvGraphicFramePr>
          <p:nvPr>
            <p:extLst>
              <p:ext uri="{D42A27DB-BD31-4B8C-83A1-F6EECF244321}">
                <p14:modId xmlns:p14="http://schemas.microsoft.com/office/powerpoint/2010/main" val="2648785938"/>
              </p:ext>
            </p:extLst>
          </p:nvPr>
        </p:nvGraphicFramePr>
        <p:xfrm>
          <a:off x="237519" y="1021487"/>
          <a:ext cx="11716961" cy="4754880"/>
        </p:xfrm>
        <a:graphic>
          <a:graphicData uri="http://schemas.openxmlformats.org/drawingml/2006/table">
            <a:tbl>
              <a:tblPr firstRow="1" bandRow="1">
                <a:tableStyleId>{91EBBBCC-DAD2-459C-BE2E-F6DE35CF9A28}</a:tableStyleId>
              </a:tblPr>
              <a:tblGrid>
                <a:gridCol w="2031548">
                  <a:extLst>
                    <a:ext uri="{9D8B030D-6E8A-4147-A177-3AD203B41FA5}">
                      <a16:colId xmlns:a16="http://schemas.microsoft.com/office/drawing/2014/main" val="3425736433"/>
                    </a:ext>
                  </a:extLst>
                </a:gridCol>
                <a:gridCol w="9685413">
                  <a:extLst>
                    <a:ext uri="{9D8B030D-6E8A-4147-A177-3AD203B41FA5}">
                      <a16:colId xmlns:a16="http://schemas.microsoft.com/office/drawing/2014/main" val="2495237349"/>
                    </a:ext>
                  </a:extLst>
                </a:gridCol>
              </a:tblGrid>
              <a:tr h="37084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tc hMerge="1">
                  <a:txBody>
                    <a:bodyPr/>
                    <a:lstStyle/>
                    <a:p>
                      <a:endParaRPr lang="en-US" sz="2400" dirty="0"/>
                    </a:p>
                  </a:txBody>
                  <a:tcPr/>
                </a:tc>
                <a:extLst>
                  <a:ext uri="{0D108BD9-81ED-4DB2-BD59-A6C34878D82A}">
                    <a16:rowId xmlns:a16="http://schemas.microsoft.com/office/drawing/2014/main" val="4224686044"/>
                  </a:ext>
                </a:extLst>
              </a:tr>
              <a:tr h="370840">
                <a:tc>
                  <a:txBody>
                    <a:bodyPr/>
                    <a:lstStyle/>
                    <a:p>
                      <a:r>
                        <a:rPr lang="en-US" sz="2400" b="1" dirty="0">
                          <a:effectLst/>
                        </a:rPr>
                        <a:t>Art. 6 </a:t>
                      </a:r>
                    </a:p>
                    <a:p>
                      <a:r>
                        <a:rPr lang="en-US" sz="2400" b="1" dirty="0">
                          <a:effectLst/>
                        </a:rPr>
                        <a:t>Coach</a:t>
                      </a:r>
                      <a:endParaRPr lang="en-US" sz="2400" dirty="0"/>
                    </a:p>
                  </a:txBody>
                  <a:tcPr anchor="ctr"/>
                </a:tc>
                <a:tc>
                  <a:txBody>
                    <a:bodyPr/>
                    <a:lstStyle/>
                    <a:p>
                      <a:r>
                        <a:rPr lang="en-US" sz="2400" dirty="0">
                          <a:effectLst/>
                        </a:rPr>
                        <a:t>To participate in a competition, each team is to have a coach present at all times. The coach will determine the members of the roster and is responsible for the eligibility of the team. The coach will determine the players and their order in the lineup for the competition. The high school coach will record the scores following a game or round.</a:t>
                      </a:r>
                      <a:endParaRPr lang="en-US" sz="2400" dirty="0"/>
                    </a:p>
                  </a:txBody>
                  <a:tcPr/>
                </a:tc>
                <a:extLst>
                  <a:ext uri="{0D108BD9-81ED-4DB2-BD59-A6C34878D82A}">
                    <a16:rowId xmlns:a16="http://schemas.microsoft.com/office/drawing/2014/main" val="100170201"/>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Art. 7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Uniform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effectLst/>
                        </a:rPr>
                        <a:t>Each school shall designate a team uniform to be worn during each meet.  Jeans are not permitted.  Athletes may use slacks, jogging pants and shorts. </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4283012085"/>
                  </a:ext>
                </a:extLst>
              </a:tr>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Art. 8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Lane Courtesy</a:t>
                      </a:r>
                      <a:endParaRPr lang="en-US" sz="2400" dirty="0">
                        <a:effectLst/>
                      </a:endParaRP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111111"/>
                          </a:solidFill>
                          <a:effectLst/>
                        </a:rPr>
                        <a:t>One lane courtesy in both directions shall be given to the bowler on the approach.  The bowler who steps up to the approach first shall have the right of way.</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796320661"/>
                  </a:ext>
                </a:extLst>
              </a:tr>
            </a:tbl>
          </a:graphicData>
        </a:graphic>
      </p:graphicFrame>
    </p:spTree>
    <p:extLst>
      <p:ext uri="{BB962C8B-B14F-4D97-AF65-F5344CB8AC3E}">
        <p14:creationId xmlns:p14="http://schemas.microsoft.com/office/powerpoint/2010/main" val="2311430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7D04D10B-F6F0-48FB-E579-2B78F68E0C1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B5F8BE47-769F-BF4C-6792-317158288079}"/>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649B127E-73AD-72AF-1AB7-53CEE524706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048BEDF5-766F-2861-B1F6-FFB0C09E0EAC}"/>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EC03ECC4-FF3B-47E8-8E5B-050F8A22647B}"/>
              </a:ext>
            </a:extLst>
          </p:cNvPr>
          <p:cNvGraphicFramePr>
            <a:graphicFrameLocks noGrp="1"/>
          </p:cNvGraphicFramePr>
          <p:nvPr>
            <p:extLst>
              <p:ext uri="{D42A27DB-BD31-4B8C-83A1-F6EECF244321}">
                <p14:modId xmlns:p14="http://schemas.microsoft.com/office/powerpoint/2010/main" val="1344234968"/>
              </p:ext>
            </p:extLst>
          </p:nvPr>
        </p:nvGraphicFramePr>
        <p:xfrm>
          <a:off x="298435" y="922505"/>
          <a:ext cx="11582400" cy="5111446"/>
        </p:xfrm>
        <a:graphic>
          <a:graphicData uri="http://schemas.openxmlformats.org/drawingml/2006/table">
            <a:tbl>
              <a:tblPr firstRow="1" bandRow="1">
                <a:tableStyleId>{37CE84F3-28C3-443E-9E96-99CF82512B78}</a:tableStyleId>
              </a:tblPr>
              <a:tblGrid>
                <a:gridCol w="11582400">
                  <a:extLst>
                    <a:ext uri="{9D8B030D-6E8A-4147-A177-3AD203B41FA5}">
                      <a16:colId xmlns:a16="http://schemas.microsoft.com/office/drawing/2014/main" val="173980461"/>
                    </a:ext>
                  </a:extLst>
                </a:gridCol>
              </a:tblGrid>
              <a:tr h="44941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47118210"/>
                  </a:ext>
                </a:extLst>
              </a:tr>
              <a:tr h="1773046">
                <a:tc>
                  <a:txBody>
                    <a:bodyPr/>
                    <a:lstStyle/>
                    <a:p>
                      <a:pPr marL="0" marR="0" indent="0" algn="just">
                        <a:spcBef>
                          <a:spcPts val="0"/>
                        </a:spcBef>
                        <a:spcAft>
                          <a:spcPts val="0"/>
                        </a:spcAft>
                        <a:buNone/>
                      </a:pPr>
                      <a:r>
                        <a:rPr lang="en-US" sz="2200" b="1" dirty="0">
                          <a:effectLst/>
                        </a:rPr>
                        <a:t>Competition area</a:t>
                      </a:r>
                      <a:endParaRPr lang="en-US" sz="2200" dirty="0">
                        <a:effectLst/>
                      </a:endParaRPr>
                    </a:p>
                    <a:p>
                      <a:pPr marL="0" marR="0" indent="0" algn="just">
                        <a:spcBef>
                          <a:spcPts val="0"/>
                        </a:spcBef>
                        <a:spcAft>
                          <a:spcPts val="0"/>
                        </a:spcAft>
                        <a:buNone/>
                      </a:pPr>
                      <a:r>
                        <a:rPr lang="en-US" sz="2200" b="0" dirty="0">
                          <a:effectLst/>
                        </a:rPr>
                        <a:t>The competition area will be cordoned off by the league officials. Only competing athletes, coaches, team managers, designated school officials, and league officials will have access to this area. The league officials will also be responsible for maintaining orderly conduct within the competition space.</a:t>
                      </a:r>
                      <a:r>
                        <a:rPr lang="en-US" sz="2200" dirty="0">
                          <a:effectLst/>
                        </a:rPr>
                        <a:t> </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307507892"/>
                  </a:ext>
                </a:extLst>
              </a:tr>
              <a:tr h="1440600">
                <a:tc>
                  <a:txBody>
                    <a:bodyPr/>
                    <a:lstStyle/>
                    <a:p>
                      <a:pPr marL="0" marR="0" indent="0" algn="just">
                        <a:spcBef>
                          <a:spcPts val="0"/>
                        </a:spcBef>
                        <a:spcAft>
                          <a:spcPts val="0"/>
                        </a:spcAft>
                        <a:buNone/>
                      </a:pPr>
                      <a:r>
                        <a:rPr lang="en-US" sz="2200" b="1" dirty="0">
                          <a:effectLst/>
                        </a:rPr>
                        <a:t>Food and Drinks</a:t>
                      </a:r>
                      <a:endParaRPr lang="en-US" sz="2200" dirty="0">
                        <a:effectLst/>
                      </a:endParaRPr>
                    </a:p>
                    <a:p>
                      <a:pPr marL="0" marR="0" indent="0" algn="just">
                        <a:spcBef>
                          <a:spcPts val="0"/>
                        </a:spcBef>
                        <a:spcAft>
                          <a:spcPts val="0"/>
                        </a:spcAft>
                        <a:buNone/>
                      </a:pPr>
                      <a:r>
                        <a:rPr lang="en-US" sz="2200" dirty="0">
                          <a:effectLst/>
                        </a:rPr>
                        <a:t>Due to safety reasons, food and drinks will not be allowed in the competition area.  Athletes, coaches, and officials will need to go to the back of the bowler’s sittee area to eat or drink.   </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35663433"/>
                  </a:ext>
                </a:extLst>
              </a:tr>
              <a:tr h="1440600">
                <a:tc>
                  <a:txBody>
                    <a:bodyPr/>
                    <a:lstStyle/>
                    <a:p>
                      <a:pPr marL="0" marR="0" indent="0" algn="just">
                        <a:spcBef>
                          <a:spcPts val="0"/>
                        </a:spcBef>
                        <a:spcAft>
                          <a:spcPts val="0"/>
                        </a:spcAft>
                        <a:buNone/>
                      </a:pPr>
                      <a:r>
                        <a:rPr lang="en-US" sz="2200" b="1" dirty="0">
                          <a:effectLst/>
                        </a:rPr>
                        <a:t>Bowling equipment</a:t>
                      </a:r>
                      <a:endParaRPr lang="en-US" sz="2200" dirty="0">
                        <a:effectLst/>
                      </a:endParaRPr>
                    </a:p>
                    <a:p>
                      <a:pPr marL="0" marR="0" indent="0" algn="just">
                        <a:spcBef>
                          <a:spcPts val="0"/>
                        </a:spcBef>
                        <a:spcAft>
                          <a:spcPts val="0"/>
                        </a:spcAft>
                        <a:buNone/>
                      </a:pPr>
                      <a:r>
                        <a:rPr lang="en-US" sz="2200" dirty="0">
                          <a:effectLst/>
                        </a:rPr>
                        <a:t>All athletes will place their bowling equipment (bags, shoes, etc.) underneath the chairs provided in the back of the bowlers sittee area.  For those competing on lanes 13-18, we ask that they place their bowling bags neatly behind the bowler’s area.</a:t>
                      </a:r>
                      <a:endParaRPr lang="en-US" sz="22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2202609626"/>
                  </a:ext>
                </a:extLst>
              </a:tr>
            </a:tbl>
          </a:graphicData>
        </a:graphic>
      </p:graphicFrame>
    </p:spTree>
    <p:extLst>
      <p:ext uri="{BB962C8B-B14F-4D97-AF65-F5344CB8AC3E}">
        <p14:creationId xmlns:p14="http://schemas.microsoft.com/office/powerpoint/2010/main" val="2296707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a:extLst>
              <a:ext uri="{FF2B5EF4-FFF2-40B4-BE49-F238E27FC236}">
                <a16:creationId xmlns:a16="http://schemas.microsoft.com/office/drawing/2014/main" id="{43FB3A7D-A7BD-2120-F256-BC00F6191F86}"/>
              </a:ext>
            </a:extLst>
          </p:cNvPr>
          <p:cNvSpPr txBox="1">
            <a:spLocks/>
          </p:cNvSpPr>
          <p:nvPr/>
        </p:nvSpPr>
        <p:spPr>
          <a:xfrm>
            <a:off x="237519" y="922867"/>
            <a:ext cx="11649681" cy="55710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indent="0" algn="just">
              <a:spcBef>
                <a:spcPts val="0"/>
              </a:spcBef>
              <a:spcAft>
                <a:spcPts val="0"/>
              </a:spcAft>
              <a:buNone/>
            </a:pPr>
            <a:r>
              <a:rPr lang="en-US" sz="2000" dirty="0">
                <a:effectLst/>
                <a:latin typeface="Calibri" panose="020F0502020204030204" pitchFamily="34" charset="0"/>
                <a:ea typeface="Calibri" panose="020F0502020204030204" pitchFamily="34" charset="0"/>
                <a:cs typeface="Calibri" panose="020F0502020204030204" pitchFamily="34" charset="0"/>
              </a:rPr>
              <a:t> </a:t>
            </a:r>
          </a:p>
          <a:p>
            <a:pPr marL="0" marR="0" indent="0" algn="just">
              <a:spcBef>
                <a:spcPts val="0"/>
              </a:spcBef>
              <a:spcAft>
                <a:spcPts val="0"/>
              </a:spcAft>
              <a:buNone/>
            </a:pPr>
            <a:endParaRPr lang="en-US" sz="2400" dirty="0">
              <a:solidFill>
                <a:srgbClr val="111111"/>
              </a:solidFill>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400" dirty="0">
              <a:effectLst/>
              <a:latin typeface="Calibri" panose="020F0502020204030204" pitchFamily="34" charset="0"/>
              <a:ea typeface="Calibri" panose="020F0502020204030204" pitchFamily="34" charset="0"/>
              <a:cs typeface="Calibri" panose="020F0502020204030204" pitchFamily="34" charset="0"/>
            </a:endParaRPr>
          </a:p>
          <a:p>
            <a:pPr marL="0" marR="0" indent="0" algn="just">
              <a:spcBef>
                <a:spcPts val="0"/>
              </a:spcBef>
              <a:spcAft>
                <a:spcPts val="0"/>
              </a:spcAft>
              <a:buNone/>
            </a:pPr>
            <a:endParaRPr lang="en-US" sz="2400" b="1" dirty="0">
              <a:latin typeface="Calibri" panose="020F0502020204030204" pitchFamily="34" charset="0"/>
              <a:ea typeface="Calibri" panose="020F0502020204030204" pitchFamily="34" charset="0"/>
              <a:cs typeface="Calibri" panose="020F0502020204030204" pitchFamily="34" charset="0"/>
            </a:endParaRPr>
          </a:p>
        </p:txBody>
      </p:sp>
      <p:pic>
        <p:nvPicPr>
          <p:cNvPr id="5" name="Picture 4" descr="Logo&#10;&#10;Description automatically generated">
            <a:extLst>
              <a:ext uri="{FF2B5EF4-FFF2-40B4-BE49-F238E27FC236}">
                <a16:creationId xmlns:a16="http://schemas.microsoft.com/office/drawing/2014/main" id="{DD3C1A50-064A-2302-55DE-98008D9337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A1BCCC22-7134-E675-2D08-521858ED5CC3}"/>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48C5B27F-9BAC-B95A-DB88-484C47F511A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3951C122-14CC-7C1F-F3AC-7394F2D02C11}"/>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9" name="Table 8">
            <a:extLst>
              <a:ext uri="{FF2B5EF4-FFF2-40B4-BE49-F238E27FC236}">
                <a16:creationId xmlns:a16="http://schemas.microsoft.com/office/drawing/2014/main" id="{BDFC0315-0E82-8490-A1AC-92A5F4D53C7B}"/>
              </a:ext>
            </a:extLst>
          </p:cNvPr>
          <p:cNvGraphicFramePr>
            <a:graphicFrameLocks noGrp="1"/>
          </p:cNvGraphicFramePr>
          <p:nvPr>
            <p:extLst>
              <p:ext uri="{D42A27DB-BD31-4B8C-83A1-F6EECF244321}">
                <p14:modId xmlns:p14="http://schemas.microsoft.com/office/powerpoint/2010/main" val="924818726"/>
              </p:ext>
            </p:extLst>
          </p:nvPr>
        </p:nvGraphicFramePr>
        <p:xfrm>
          <a:off x="237518" y="1414338"/>
          <a:ext cx="11649681" cy="3931920"/>
        </p:xfrm>
        <a:graphic>
          <a:graphicData uri="http://schemas.openxmlformats.org/drawingml/2006/table">
            <a:tbl>
              <a:tblPr firstRow="1" bandRow="1">
                <a:tableStyleId>{37CE84F3-28C3-443E-9E96-99CF82512B78}</a:tableStyleId>
              </a:tblPr>
              <a:tblGrid>
                <a:gridCol w="11649681">
                  <a:extLst>
                    <a:ext uri="{9D8B030D-6E8A-4147-A177-3AD203B41FA5}">
                      <a16:colId xmlns:a16="http://schemas.microsoft.com/office/drawing/2014/main" val="1575017187"/>
                    </a:ext>
                  </a:extLst>
                </a:gridCol>
              </a:tblGrid>
              <a:tr h="3708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4. COMPETITION RULES</a:t>
                      </a:r>
                      <a:endParaRPr lang="en-US" sz="24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86955546"/>
                  </a:ext>
                </a:extLst>
              </a:tr>
              <a:tr h="370840">
                <a:tc>
                  <a:txBody>
                    <a:bodyPr/>
                    <a:lstStyle/>
                    <a:p>
                      <a:pPr marL="0" marR="0" indent="0" algn="just">
                        <a:spcBef>
                          <a:spcPts val="0"/>
                        </a:spcBef>
                        <a:spcAft>
                          <a:spcPts val="0"/>
                        </a:spcAft>
                        <a:buNone/>
                      </a:pPr>
                      <a:r>
                        <a:rPr lang="en-US" sz="2400" b="1" dirty="0">
                          <a:solidFill>
                            <a:schemeClr val="bg1"/>
                          </a:solidFill>
                          <a:effectLst/>
                        </a:rPr>
                        <a:t>Foul line</a:t>
                      </a:r>
                    </a:p>
                    <a:p>
                      <a:pPr marL="0" marR="0" indent="0" algn="just">
                        <a:spcBef>
                          <a:spcPts val="0"/>
                        </a:spcBef>
                        <a:spcAft>
                          <a:spcPts val="0"/>
                        </a:spcAft>
                        <a:buNone/>
                      </a:pPr>
                      <a:r>
                        <a:rPr lang="en-US" sz="2400" dirty="0">
                          <a:solidFill>
                            <a:schemeClr val="bg1"/>
                          </a:solidFill>
                        </a:rPr>
                        <a:t>Please observe the foul line rule.  </a:t>
                      </a:r>
                      <a:endParaRPr lang="en-US" sz="2400" dirty="0">
                        <a:solidFill>
                          <a:schemeClr val="bg1"/>
                        </a:solidFill>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862148604"/>
                  </a:ext>
                </a:extLst>
              </a:tr>
              <a:tr h="370840">
                <a:tc>
                  <a:txBody>
                    <a:bodyPr/>
                    <a:lstStyle/>
                    <a:p>
                      <a:pPr marL="0" marR="0" indent="0" algn="just">
                        <a:spcBef>
                          <a:spcPts val="0"/>
                        </a:spcBef>
                        <a:spcAft>
                          <a:spcPts val="0"/>
                        </a:spcAft>
                        <a:buNone/>
                      </a:pPr>
                      <a:r>
                        <a:rPr lang="en-US" sz="2400" b="1" dirty="0">
                          <a:effectLst/>
                        </a:rPr>
                        <a:t>Bowling Ball Resurfacing Rules</a:t>
                      </a:r>
                      <a:endParaRPr lang="en-US" sz="2400" b="0" dirty="0">
                        <a:effectLst/>
                      </a:endParaRPr>
                    </a:p>
                    <a:p>
                      <a:pPr algn="l">
                        <a:buFont typeface="Arial" panose="020B0604020202020204" pitchFamily="34" charset="0"/>
                        <a:buChar char="•"/>
                      </a:pPr>
                      <a:r>
                        <a:rPr lang="en-US" sz="2400" b="1" dirty="0">
                          <a:effectLst/>
                        </a:rPr>
                        <a:t>Before Official Practice:</a:t>
                      </a:r>
                      <a:r>
                        <a:rPr lang="en-US" sz="2400" b="0" dirty="0">
                          <a:effectLst/>
                        </a:rPr>
                        <a:t> Bowlers and coaches are allowed to resurface bowling balls.</a:t>
                      </a:r>
                    </a:p>
                    <a:p>
                      <a:pPr algn="l">
                        <a:buFont typeface="Arial" panose="020B0604020202020204" pitchFamily="34" charset="0"/>
                        <a:buChar char="•"/>
                      </a:pPr>
                      <a:r>
                        <a:rPr lang="en-US" sz="2400" b="1" dirty="0">
                          <a:effectLst/>
                        </a:rPr>
                        <a:t>During Competition:</a:t>
                      </a:r>
                      <a:r>
                        <a:rPr lang="en-US" sz="2400" b="0" dirty="0">
                          <a:effectLst/>
                        </a:rPr>
                        <a:t> Resurfacing of bowling equipment is not permitted.</a:t>
                      </a:r>
                    </a:p>
                    <a:p>
                      <a:pPr algn="l">
                        <a:buFont typeface="Arial" panose="020B0604020202020204" pitchFamily="34" charset="0"/>
                        <a:buChar char="•"/>
                      </a:pPr>
                      <a:r>
                        <a:rPr lang="en-US" sz="2400" b="1" dirty="0">
                          <a:effectLst/>
                        </a:rPr>
                        <a:t>Penalties:</a:t>
                      </a:r>
                      <a:endParaRPr lang="en-US" sz="2400" b="0" dirty="0">
                        <a:effectLst/>
                      </a:endParaRPr>
                    </a:p>
                    <a:p>
                      <a:pPr marL="742950" lvl="1" indent="-285750" algn="l">
                        <a:buFont typeface="Arial" panose="020B0604020202020204" pitchFamily="34" charset="0"/>
                        <a:buChar char="•"/>
                      </a:pPr>
                      <a:r>
                        <a:rPr lang="en-US" sz="2400" b="1" dirty="0">
                          <a:effectLst/>
                        </a:rPr>
                        <a:t>1st Offense:</a:t>
                      </a:r>
                      <a:r>
                        <a:rPr lang="en-US" sz="2400" b="0" dirty="0">
                          <a:effectLst/>
                        </a:rPr>
                        <a:t> A yellow card will be issued to the bowler.</a:t>
                      </a:r>
                    </a:p>
                    <a:p>
                      <a:pPr marL="742950" lvl="1" indent="-285750" algn="l">
                        <a:buFont typeface="Arial" panose="020B0604020202020204" pitchFamily="34" charset="0"/>
                        <a:buChar char="•"/>
                      </a:pPr>
                      <a:r>
                        <a:rPr lang="en-US" sz="2400" b="1" dirty="0">
                          <a:effectLst/>
                        </a:rPr>
                        <a:t>2nd Offense:</a:t>
                      </a:r>
                      <a:r>
                        <a:rPr lang="en-US" sz="2400" b="0" dirty="0">
                          <a:effectLst/>
                        </a:rPr>
                        <a:t> The bowler will receive a score of zero (“0”) for the frame.</a:t>
                      </a:r>
                    </a:p>
                    <a:p>
                      <a:pPr marL="742950" lvl="1" indent="-285750" algn="l">
                        <a:buFont typeface="Arial" panose="020B0604020202020204" pitchFamily="34" charset="0"/>
                        <a:buChar char="•"/>
                      </a:pPr>
                      <a:r>
                        <a:rPr lang="en-US" sz="2400" b="1" dirty="0">
                          <a:effectLst/>
                        </a:rPr>
                        <a:t>3rd Offense:</a:t>
                      </a:r>
                      <a:r>
                        <a:rPr lang="en-US" sz="2400" b="0" dirty="0">
                          <a:effectLst/>
                        </a:rPr>
                        <a:t> The bowler’s game score will be reset to zero (“0”).</a:t>
                      </a:r>
                      <a:endParaRPr lang="en-US" sz="2400" b="0" i="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3277850433"/>
                  </a:ext>
                </a:extLst>
              </a:tr>
            </a:tbl>
          </a:graphicData>
        </a:graphic>
      </p:graphicFrame>
    </p:spTree>
    <p:extLst>
      <p:ext uri="{BB962C8B-B14F-4D97-AF65-F5344CB8AC3E}">
        <p14:creationId xmlns:p14="http://schemas.microsoft.com/office/powerpoint/2010/main" val="387443768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753D43AA-3207-E667-A8B5-9EFA78FD14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2CDFFA85-BE3F-FCEF-93D1-A1F01CEF27C4}"/>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B6814ECA-F3B3-D029-06EB-D248D0FBB207}"/>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7" name="Rectangle 6">
            <a:extLst>
              <a:ext uri="{FF2B5EF4-FFF2-40B4-BE49-F238E27FC236}">
                <a16:creationId xmlns:a16="http://schemas.microsoft.com/office/drawing/2014/main" id="{A5CA03C5-6BEF-76FF-EA36-4F36E09C1D0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8" name="TextBox 5">
            <a:extLst>
              <a:ext uri="{FF2B5EF4-FFF2-40B4-BE49-F238E27FC236}">
                <a16:creationId xmlns:a16="http://schemas.microsoft.com/office/drawing/2014/main" id="{FD601084-FA9C-3EEC-F9AA-A8FF4F2F2EC4}"/>
              </a:ext>
            </a:extLst>
          </p:cNvPr>
          <p:cNvGraphicFramePr>
            <a:graphicFrameLocks noGrp="1"/>
          </p:cNvGraphicFramePr>
          <p:nvPr>
            <p:ph idx="1"/>
            <p:extLst>
              <p:ext uri="{D42A27DB-BD31-4B8C-83A1-F6EECF244321}">
                <p14:modId xmlns:p14="http://schemas.microsoft.com/office/powerpoint/2010/main" val="645052204"/>
              </p:ext>
            </p:extLst>
          </p:nvPr>
        </p:nvGraphicFramePr>
        <p:xfrm>
          <a:off x="838200" y="1249443"/>
          <a:ext cx="10515600" cy="43513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681978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16D0FC4B-E868-939F-A61A-2561933E2D0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3D3FE60B-0852-615C-B038-848C0C255B17}"/>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7FF47E9F-B524-EDC9-003A-50F522712257}"/>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7" name="Rectangle 6">
            <a:extLst>
              <a:ext uri="{FF2B5EF4-FFF2-40B4-BE49-F238E27FC236}">
                <a16:creationId xmlns:a16="http://schemas.microsoft.com/office/drawing/2014/main" id="{2007E320-9C4F-9958-CD77-7D090267B310}"/>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9" name="Content Placeholder 9">
            <a:extLst>
              <a:ext uri="{FF2B5EF4-FFF2-40B4-BE49-F238E27FC236}">
                <a16:creationId xmlns:a16="http://schemas.microsoft.com/office/drawing/2014/main" id="{6CFD7D15-77B3-D394-B409-19A7EB2CB521}"/>
              </a:ext>
            </a:extLst>
          </p:cNvPr>
          <p:cNvGraphicFramePr>
            <a:graphicFrameLocks noGrp="1"/>
          </p:cNvGraphicFramePr>
          <p:nvPr>
            <p:ph idx="1"/>
            <p:extLst>
              <p:ext uri="{D42A27DB-BD31-4B8C-83A1-F6EECF244321}">
                <p14:modId xmlns:p14="http://schemas.microsoft.com/office/powerpoint/2010/main" val="404337612"/>
              </p:ext>
            </p:extLst>
          </p:nvPr>
        </p:nvGraphicFramePr>
        <p:xfrm>
          <a:off x="505690" y="1143608"/>
          <a:ext cx="11180619" cy="4572000"/>
        </p:xfrm>
        <a:graphic>
          <a:graphicData uri="http://schemas.openxmlformats.org/drawingml/2006/table">
            <a:tbl>
              <a:tblPr firstRow="1" firstCol="1" bandRow="1">
                <a:tableStyleId>{5C22544A-7EE6-4342-B048-85BDC9FD1C3A}</a:tableStyleId>
              </a:tblPr>
              <a:tblGrid>
                <a:gridCol w="1669032">
                  <a:extLst>
                    <a:ext uri="{9D8B030D-6E8A-4147-A177-3AD203B41FA5}">
                      <a16:colId xmlns:a16="http://schemas.microsoft.com/office/drawing/2014/main" val="2961434474"/>
                    </a:ext>
                  </a:extLst>
                </a:gridCol>
                <a:gridCol w="9511587">
                  <a:extLst>
                    <a:ext uri="{9D8B030D-6E8A-4147-A177-3AD203B41FA5}">
                      <a16:colId xmlns:a16="http://schemas.microsoft.com/office/drawing/2014/main" val="3704007355"/>
                    </a:ext>
                  </a:extLst>
                </a:gridCol>
              </a:tblGrid>
              <a:tr h="4572000">
                <a:tc>
                  <a:txBody>
                    <a:bodyPr/>
                    <a:lstStyle/>
                    <a:p>
                      <a:pPr marL="0" marR="0" algn="l">
                        <a:lnSpc>
                          <a:spcPct val="107000"/>
                        </a:lnSpc>
                        <a:spcAft>
                          <a:spcPts val="800"/>
                        </a:spcAft>
                      </a:pPr>
                      <a:r>
                        <a:rPr lang="en-US" sz="2000" dirty="0">
                          <a:effectLst/>
                        </a:rPr>
                        <a:t>Bakers Team Competition</a:t>
                      </a:r>
                      <a:endParaRPr lang="en-US" sz="2400" dirty="0">
                        <a:effectLst/>
                      </a:endParaRPr>
                    </a:p>
                    <a:p>
                      <a:pPr marL="0" marR="0" algn="l">
                        <a:lnSpc>
                          <a:spcPct val="107000"/>
                        </a:lnSpc>
                        <a:spcAft>
                          <a:spcPts val="800"/>
                        </a:spcAft>
                      </a:pPr>
                      <a:r>
                        <a:rPr lang="en-US" sz="2000" dirty="0">
                          <a:effectLst/>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54635" marR="54635" marT="0" marB="0" anchor="ctr"/>
                </a:tc>
                <a:tc>
                  <a:txBody>
                    <a:bodyPr/>
                    <a:lstStyle/>
                    <a:p>
                      <a:pPr marL="0" marR="0" lvl="0" indent="0">
                        <a:lnSpc>
                          <a:spcPct val="107000"/>
                        </a:lnSpc>
                        <a:spcAft>
                          <a:spcPts val="800"/>
                        </a:spcAft>
                        <a:buSzPts val="1000"/>
                        <a:buFontTx/>
                        <a:buNone/>
                        <a:tabLst>
                          <a:tab pos="228600" algn="l"/>
                        </a:tabLst>
                      </a:pPr>
                      <a:r>
                        <a:rPr lang="en-US" sz="1600" b="0" dirty="0">
                          <a:effectLst/>
                        </a:rPr>
                        <a:t>Coaches will be given their school’s assigned lanes and shall provide a Bakers Team (four-player) line up per assigned lane a day before the competition to the Competition Manager.  </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Each Bakers Team will bowl a total of 8 Bakers games on the assigned pair of lanes.</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Teams are competing against the entire field and will be awarded points based on their overall standings.</a:t>
                      </a:r>
                      <a:endParaRPr lang="en-US" sz="1800" b="0" dirty="0">
                        <a:effectLst/>
                      </a:endParaRPr>
                    </a:p>
                    <a:p>
                      <a:pPr marL="0" marR="0" lvl="0" indent="0">
                        <a:lnSpc>
                          <a:spcPct val="107000"/>
                        </a:lnSpc>
                        <a:spcAft>
                          <a:spcPts val="800"/>
                        </a:spcAft>
                        <a:buSzPts val="1000"/>
                        <a:buFontTx/>
                        <a:buNone/>
                        <a:tabLst>
                          <a:tab pos="228600" algn="l"/>
                        </a:tabLst>
                      </a:pPr>
                      <a:r>
                        <a:rPr lang="en-US" sz="1600" b="0" dirty="0">
                          <a:effectLst/>
                        </a:rPr>
                        <a:t>Game Play:</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Instead of each player bowling a complete game individually, they rotate frames.</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Player 1 bowls the 1st frame, Player 2 bowls the 2nd frame, and so on.</a:t>
                      </a:r>
                      <a:endParaRPr lang="en-US" sz="1800" b="0" dirty="0">
                        <a:effectLst/>
                      </a:endParaRPr>
                    </a:p>
                    <a:p>
                      <a:pPr marL="171450" marR="0" lvl="0" indent="-171450">
                        <a:lnSpc>
                          <a:spcPct val="107000"/>
                        </a:lnSpc>
                        <a:buSzPts val="1000"/>
                        <a:buFont typeface="Arial" panose="020B0604020202020204" pitchFamily="34" charset="0"/>
                        <a:buChar char="•"/>
                        <a:tabLst>
                          <a:tab pos="685800" algn="l"/>
                        </a:tabLst>
                      </a:pPr>
                      <a:r>
                        <a:rPr lang="en-US" sz="1600" b="0" dirty="0">
                          <a:effectLst/>
                        </a:rPr>
                        <a:t>Once all team members have bowled, Player 1 starts again with the 5th frame, and this rotation continues until all 10 frames are completed.</a:t>
                      </a:r>
                      <a:endParaRPr lang="en-US" sz="1800" b="0" dirty="0">
                        <a:effectLst/>
                      </a:endParaRPr>
                    </a:p>
                    <a:p>
                      <a:pPr marL="0" marR="0" lvl="0" indent="0">
                        <a:lnSpc>
                          <a:spcPct val="107000"/>
                        </a:lnSpc>
                        <a:spcAft>
                          <a:spcPts val="800"/>
                        </a:spcAft>
                        <a:buSzPts val="1000"/>
                        <a:buFontTx/>
                        <a:buNone/>
                        <a:tabLst>
                          <a:tab pos="228600" algn="l"/>
                        </a:tabLst>
                      </a:pPr>
                      <a:endParaRPr lang="en-US" sz="1000" b="0" dirty="0">
                        <a:effectLst/>
                      </a:endParaRPr>
                    </a:p>
                    <a:p>
                      <a:pPr marL="0" marR="0" lvl="0" indent="0">
                        <a:lnSpc>
                          <a:spcPct val="107000"/>
                        </a:lnSpc>
                        <a:spcAft>
                          <a:spcPts val="800"/>
                        </a:spcAft>
                        <a:buSzPts val="1000"/>
                        <a:buFontTx/>
                        <a:buNone/>
                        <a:tabLst>
                          <a:tab pos="228600" algn="l"/>
                        </a:tabLst>
                      </a:pPr>
                      <a:r>
                        <a:rPr lang="en-US" sz="1600" b="0" dirty="0">
                          <a:effectLst/>
                        </a:rPr>
                        <a:t>Frame Assignment for a team of four:</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1 bowls frames 1, 5, and 9.</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2 bowls frames 2, 6, and 10.</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3 bowls frames 3 and 7.</a:t>
                      </a:r>
                      <a:endParaRPr lang="en-US" sz="1800" b="0" dirty="0">
                        <a:effectLst/>
                      </a:endParaRPr>
                    </a:p>
                    <a:p>
                      <a:pPr marL="171450" marR="0" lvl="0" indent="-171450">
                        <a:buSzPts val="1000"/>
                        <a:buFont typeface="Arial" panose="020B0604020202020204" pitchFamily="34" charset="0"/>
                        <a:buChar char="•"/>
                        <a:tabLst>
                          <a:tab pos="685800" algn="l"/>
                        </a:tabLst>
                      </a:pPr>
                      <a:r>
                        <a:rPr lang="en-US" sz="1600" b="0" dirty="0">
                          <a:effectLst/>
                        </a:rPr>
                        <a:t>Player 4 bowls frames 4 and 8.</a:t>
                      </a:r>
                      <a:endParaRPr lang="en-US" sz="1800" b="0" dirty="0">
                        <a:effectLst/>
                      </a:endParaRPr>
                    </a:p>
                  </a:txBody>
                  <a:tcPr marL="54635" marR="54635" marT="0" marB="0"/>
                </a:tc>
                <a:extLst>
                  <a:ext uri="{0D108BD9-81ED-4DB2-BD59-A6C34878D82A}">
                    <a16:rowId xmlns:a16="http://schemas.microsoft.com/office/drawing/2014/main" val="1690408810"/>
                  </a:ext>
                </a:extLst>
              </a:tr>
            </a:tbl>
          </a:graphicData>
        </a:graphic>
      </p:graphicFrame>
    </p:spTree>
    <p:extLst>
      <p:ext uri="{BB962C8B-B14F-4D97-AF65-F5344CB8AC3E}">
        <p14:creationId xmlns:p14="http://schemas.microsoft.com/office/powerpoint/2010/main" val="1352061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A13B6018-E47C-2288-B86C-91C07099CAC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11B986A7-80FD-8749-B713-198576465A63}"/>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0A99FDFE-5ED7-B94E-EC8A-70644774E6C0}"/>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B0FA7472-5056-A086-26B0-602D34BFCA3C}"/>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LEAGUE FORMAT AND RULES</a:t>
            </a:r>
          </a:p>
        </p:txBody>
      </p:sp>
      <p:graphicFrame>
        <p:nvGraphicFramePr>
          <p:cNvPr id="2" name="Table 1">
            <a:extLst>
              <a:ext uri="{FF2B5EF4-FFF2-40B4-BE49-F238E27FC236}">
                <a16:creationId xmlns:a16="http://schemas.microsoft.com/office/drawing/2014/main" id="{0B278806-8DD2-E772-A2C1-077D19CBEE21}"/>
              </a:ext>
            </a:extLst>
          </p:cNvPr>
          <p:cNvGraphicFramePr>
            <a:graphicFrameLocks noGrp="1"/>
          </p:cNvGraphicFramePr>
          <p:nvPr>
            <p:extLst>
              <p:ext uri="{D42A27DB-BD31-4B8C-83A1-F6EECF244321}">
                <p14:modId xmlns:p14="http://schemas.microsoft.com/office/powerpoint/2010/main" val="1901315195"/>
              </p:ext>
            </p:extLst>
          </p:nvPr>
        </p:nvGraphicFramePr>
        <p:xfrm>
          <a:off x="237519" y="965374"/>
          <a:ext cx="11683548" cy="5000063"/>
        </p:xfrm>
        <a:graphic>
          <a:graphicData uri="http://schemas.openxmlformats.org/drawingml/2006/table">
            <a:tbl>
              <a:tblPr firstRow="1" bandRow="1">
                <a:tableStyleId>{AF606853-7671-496A-8E4F-DF71F8EC918B}</a:tableStyleId>
              </a:tblPr>
              <a:tblGrid>
                <a:gridCol w="11683548">
                  <a:extLst>
                    <a:ext uri="{9D8B030D-6E8A-4147-A177-3AD203B41FA5}">
                      <a16:colId xmlns:a16="http://schemas.microsoft.com/office/drawing/2014/main" val="4207471830"/>
                    </a:ext>
                  </a:extLst>
                </a:gridCol>
              </a:tblGrid>
              <a:tr h="44932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400" b="1" dirty="0">
                          <a:effectLst/>
                        </a:rPr>
                        <a:t>D.  Rule 10. HIGH SCHOOL POSTSEASON EVENTS</a:t>
                      </a:r>
                      <a:endParaRPr lang="en-US" sz="2400" dirty="0">
                        <a:effectLst/>
                        <a:latin typeface="Aptos" panose="020B0004020202020204" pitchFamily="34" charset="0"/>
                        <a:ea typeface="Aptos" panose="020B0004020202020204" pitchFamily="34" charset="0"/>
                        <a:cs typeface="Times New Roman" panose="02020603050405020304" pitchFamily="18" charset="0"/>
                      </a:endParaRPr>
                    </a:p>
                  </a:txBody>
                  <a:tcPr/>
                </a:tc>
                <a:extLst>
                  <a:ext uri="{0D108BD9-81ED-4DB2-BD59-A6C34878D82A}">
                    <a16:rowId xmlns:a16="http://schemas.microsoft.com/office/drawing/2014/main" val="257216494"/>
                  </a:ext>
                </a:extLst>
              </a:tr>
              <a:tr h="196819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rPr>
                        <a:t>An All-Island Tournament will be held at the conclusion of the league to determine individual awardees.  The event will include a three-game series bowled by each competitor.  A schedule of lane movement will be provided along with the awarding of the top ten competitors.  The top 24 boys and 24 girls will qualify for the All Island Championship which will be held on Monday, December 7, 2026.  If a school is not represented amongst the top 24 in either division, the top bowler from the school will be eligible to compete in the event.</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600161724"/>
                  </a:ext>
                </a:extLst>
              </a:tr>
              <a:tr h="113435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0" dirty="0">
                          <a:effectLst/>
                        </a:rPr>
                        <a:t>To qualify for the All-Island Tournament, athletes’ eligibility is based on their highest singles event 2-game set. To be eligible, they must have played at least one singles and one baker’s team event.</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a:tc>
                <a:extLst>
                  <a:ext uri="{0D108BD9-81ED-4DB2-BD59-A6C34878D82A}">
                    <a16:rowId xmlns:a16="http://schemas.microsoft.com/office/drawing/2014/main" val="1057317584"/>
                  </a:ext>
                </a:extLst>
              </a:tr>
              <a:tr h="14403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dirty="0">
                          <a:effectLst/>
                          <a:latin typeface="Calibri" panose="020F0502020204030204" pitchFamily="34" charset="0"/>
                          <a:ea typeface="Calibri" panose="020F0502020204030204" pitchFamily="34" charset="0"/>
                          <a:cs typeface="Calibri" panose="020F0502020204030204" pitchFamily="34" charset="0"/>
                        </a:rPr>
                        <a:t>The All-Island Baker’s Team Championship will be held on Thursday, December 10, 2026.  Each school will be allowed to field one (1) four-person team who will compete in accordance with a pre-arranged competition schedule based on the number of eligible teams.</a:t>
                      </a:r>
                    </a:p>
                  </a:txBody>
                  <a:tcPr/>
                </a:tc>
                <a:extLst>
                  <a:ext uri="{0D108BD9-81ED-4DB2-BD59-A6C34878D82A}">
                    <a16:rowId xmlns:a16="http://schemas.microsoft.com/office/drawing/2014/main" val="2913144429"/>
                  </a:ext>
                </a:extLst>
              </a:tr>
            </a:tbl>
          </a:graphicData>
        </a:graphic>
      </p:graphicFrame>
    </p:spTree>
    <p:extLst>
      <p:ext uri="{BB962C8B-B14F-4D97-AF65-F5344CB8AC3E}">
        <p14:creationId xmlns:p14="http://schemas.microsoft.com/office/powerpoint/2010/main" val="38739744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05E55B0C-5ADF-4681-3026-D86E2E28C0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F54E1A03-4F8B-8AA7-EEA6-D273A7C5003F}"/>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76244A02-7ABA-5D43-7E7B-62B462E3191E}"/>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21733D86-FCAF-8169-A6AF-B1EA750B3F6F}"/>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FEE COLLECTION AND PAYMENT</a:t>
            </a:r>
          </a:p>
        </p:txBody>
      </p:sp>
      <p:graphicFrame>
        <p:nvGraphicFramePr>
          <p:cNvPr id="2" name="Table 1">
            <a:extLst>
              <a:ext uri="{FF2B5EF4-FFF2-40B4-BE49-F238E27FC236}">
                <a16:creationId xmlns:a16="http://schemas.microsoft.com/office/drawing/2014/main" id="{FCADAEE8-05EF-D2B2-A254-0B0DC470E275}"/>
              </a:ext>
            </a:extLst>
          </p:cNvPr>
          <p:cNvGraphicFramePr>
            <a:graphicFrameLocks noGrp="1"/>
          </p:cNvGraphicFramePr>
          <p:nvPr>
            <p:extLst>
              <p:ext uri="{D42A27DB-BD31-4B8C-83A1-F6EECF244321}">
                <p14:modId xmlns:p14="http://schemas.microsoft.com/office/powerpoint/2010/main" val="4054373205"/>
              </p:ext>
            </p:extLst>
          </p:nvPr>
        </p:nvGraphicFramePr>
        <p:xfrm>
          <a:off x="242155" y="1685949"/>
          <a:ext cx="11621746" cy="3487317"/>
        </p:xfrm>
        <a:graphic>
          <a:graphicData uri="http://schemas.openxmlformats.org/drawingml/2006/table">
            <a:tbl>
              <a:tblPr firstRow="1" bandRow="1">
                <a:tableStyleId>{E929F9F4-4A8F-4326-A1B4-22849713DDAB}</a:tableStyleId>
              </a:tblPr>
              <a:tblGrid>
                <a:gridCol w="1684524">
                  <a:extLst>
                    <a:ext uri="{9D8B030D-6E8A-4147-A177-3AD203B41FA5}">
                      <a16:colId xmlns:a16="http://schemas.microsoft.com/office/drawing/2014/main" val="1304866634"/>
                    </a:ext>
                  </a:extLst>
                </a:gridCol>
                <a:gridCol w="3357849">
                  <a:extLst>
                    <a:ext uri="{9D8B030D-6E8A-4147-A177-3AD203B41FA5}">
                      <a16:colId xmlns:a16="http://schemas.microsoft.com/office/drawing/2014/main" val="3572330207"/>
                    </a:ext>
                  </a:extLst>
                </a:gridCol>
                <a:gridCol w="3302773">
                  <a:extLst>
                    <a:ext uri="{9D8B030D-6E8A-4147-A177-3AD203B41FA5}">
                      <a16:colId xmlns:a16="http://schemas.microsoft.com/office/drawing/2014/main" val="867511105"/>
                    </a:ext>
                  </a:extLst>
                </a:gridCol>
                <a:gridCol w="3276600">
                  <a:extLst>
                    <a:ext uri="{9D8B030D-6E8A-4147-A177-3AD203B41FA5}">
                      <a16:colId xmlns:a16="http://schemas.microsoft.com/office/drawing/2014/main" val="3226019669"/>
                    </a:ext>
                  </a:extLst>
                </a:gridCol>
              </a:tblGrid>
              <a:tr h="405003">
                <a:tc>
                  <a:txBody>
                    <a:bodyPr/>
                    <a:lstStyle/>
                    <a:p>
                      <a:endParaRPr lang="en-US" dirty="0"/>
                    </a:p>
                  </a:txBody>
                  <a:tcPr/>
                </a:tc>
                <a:tc>
                  <a:txBody>
                    <a:bodyPr/>
                    <a:lstStyle/>
                    <a:p>
                      <a:r>
                        <a:rPr lang="en-US" dirty="0"/>
                        <a:t>Practice Sessions</a:t>
                      </a:r>
                    </a:p>
                  </a:txBody>
                  <a:tcPr/>
                </a:tc>
                <a:tc>
                  <a:txBody>
                    <a:bodyPr/>
                    <a:lstStyle/>
                    <a:p>
                      <a:r>
                        <a:rPr lang="en-US" dirty="0"/>
                        <a:t>League Sessions</a:t>
                      </a:r>
                    </a:p>
                  </a:txBody>
                  <a:tcPr/>
                </a:tc>
                <a:tc>
                  <a:txBody>
                    <a:bodyPr/>
                    <a:lstStyle/>
                    <a:p>
                      <a:r>
                        <a:rPr lang="en-US" dirty="0"/>
                        <a:t>All-Island Event</a:t>
                      </a:r>
                    </a:p>
                  </a:txBody>
                  <a:tcPr/>
                </a:tc>
                <a:extLst>
                  <a:ext uri="{0D108BD9-81ED-4DB2-BD59-A6C34878D82A}">
                    <a16:rowId xmlns:a16="http://schemas.microsoft.com/office/drawing/2014/main" val="2437968633"/>
                  </a:ext>
                </a:extLst>
              </a:tr>
              <a:tr h="1018464">
                <a:tc>
                  <a:txBody>
                    <a:bodyPr/>
                    <a:lstStyle/>
                    <a:p>
                      <a:pPr algn="l"/>
                      <a:r>
                        <a:rPr lang="en-US" sz="1400" dirty="0"/>
                        <a:t>Responsibility</a:t>
                      </a:r>
                    </a:p>
                  </a:txBody>
                  <a:tcPr anchor="ctr"/>
                </a:tc>
                <a:tc>
                  <a:txBody>
                    <a:bodyPr/>
                    <a:lstStyle/>
                    <a:p>
                      <a:r>
                        <a:rPr lang="en-US" sz="1400" b="0" i="0" kern="1200" dirty="0">
                          <a:solidFill>
                            <a:schemeClr val="lt1"/>
                          </a:solidFill>
                          <a:effectLst/>
                          <a:latin typeface="+mn-lt"/>
                          <a:ea typeface="+mn-ea"/>
                          <a:cs typeface="+mn-cs"/>
                        </a:rPr>
                        <a:t>Team coaches or managers are in charge of collecting and paying their team fees.</a:t>
                      </a:r>
                    </a:p>
                    <a:p>
                      <a:endParaRPr lang="en-US" sz="1400" b="0" i="0" kern="1200" dirty="0">
                        <a:solidFill>
                          <a:schemeClr val="lt1"/>
                        </a:solidFill>
                        <a:effectLst/>
                        <a:latin typeface="+mn-lt"/>
                        <a:ea typeface="+mn-ea"/>
                        <a:cs typeface="+mn-cs"/>
                      </a:endParaRPr>
                    </a:p>
                  </a:txBody>
                  <a:tcPr/>
                </a:tc>
                <a:tc>
                  <a:txBody>
                    <a:bodyPr/>
                    <a:lstStyle/>
                    <a:p>
                      <a:r>
                        <a:rPr lang="en-US" sz="1400" b="0" i="0" kern="1200" dirty="0">
                          <a:solidFill>
                            <a:schemeClr val="lt1"/>
                          </a:solidFill>
                          <a:effectLst/>
                          <a:latin typeface="+mn-lt"/>
                          <a:ea typeface="+mn-ea"/>
                          <a:cs typeface="+mn-cs"/>
                        </a:rPr>
                        <a:t>Team coaches or managers are in charge of collecting and paying their team fees.</a:t>
                      </a:r>
                    </a:p>
                    <a:p>
                      <a:endParaRPr lang="en-US" sz="1400" b="0" i="0" kern="1200" dirty="0">
                        <a:solidFill>
                          <a:schemeClr val="lt1"/>
                        </a:solidFill>
                        <a:effectLst/>
                        <a:latin typeface="+mn-lt"/>
                        <a:ea typeface="+mn-ea"/>
                        <a:cs typeface="+mn-cs"/>
                      </a:endParaRPr>
                    </a:p>
                  </a:txBody>
                  <a:tcPr/>
                </a:tc>
                <a:tc>
                  <a:txBody>
                    <a:bodyPr/>
                    <a:lstStyle/>
                    <a:p>
                      <a:r>
                        <a:rPr lang="en-US" sz="1400" b="0" i="0" kern="1200" dirty="0">
                          <a:solidFill>
                            <a:schemeClr val="lt1"/>
                          </a:solidFill>
                          <a:effectLst/>
                          <a:latin typeface="+mn-lt"/>
                          <a:ea typeface="+mn-ea"/>
                          <a:cs typeface="+mn-cs"/>
                        </a:rPr>
                        <a:t>Team coaches or managers are in charge of collecting and paying their team fees.</a:t>
                      </a:r>
                    </a:p>
                  </a:txBody>
                  <a:tcPr/>
                </a:tc>
                <a:extLst>
                  <a:ext uri="{0D108BD9-81ED-4DB2-BD59-A6C34878D82A}">
                    <a16:rowId xmlns:a16="http://schemas.microsoft.com/office/drawing/2014/main" val="2425061444"/>
                  </a:ext>
                </a:extLst>
              </a:tr>
              <a:tr h="1031925">
                <a:tc>
                  <a:txBody>
                    <a:bodyPr/>
                    <a:lstStyle/>
                    <a:p>
                      <a:pPr algn="l"/>
                      <a:r>
                        <a:rPr lang="en-US" sz="1400" dirty="0"/>
                        <a:t>Payment Process</a:t>
                      </a:r>
                    </a:p>
                  </a:txBody>
                  <a:tcPr anchor="ctr"/>
                </a:tc>
                <a:tc>
                  <a:txBody>
                    <a:bodyPr/>
                    <a:lstStyle/>
                    <a:p>
                      <a:r>
                        <a:rPr lang="en-US" sz="1400" b="0" i="0" kern="1200" dirty="0">
                          <a:solidFill>
                            <a:schemeClr val="lt1"/>
                          </a:solidFill>
                          <a:effectLst/>
                          <a:latin typeface="+mn-lt"/>
                          <a:ea typeface="+mn-ea"/>
                          <a:cs typeface="+mn-cs"/>
                        </a:rPr>
                        <a:t>Before the lanes are assigned, payment should be made to the bowling counter personnel.</a:t>
                      </a:r>
                      <a:endParaRPr lang="en-US" sz="1400" dirty="0"/>
                    </a:p>
                  </a:txBody>
                  <a:tcPr/>
                </a:tc>
                <a:tc>
                  <a:txBody>
                    <a:bodyPr/>
                    <a:lstStyle/>
                    <a:p>
                      <a:r>
                        <a:rPr lang="en-US" sz="1400" dirty="0"/>
                        <a:t>Payment will be made to the league official in charge of your competition area prior to the start of the league practice session.</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Payment will be made to the league official in charge of your competition area prior to the start of the league practice session.</a:t>
                      </a:r>
                    </a:p>
                  </a:txBody>
                  <a:tcPr/>
                </a:tc>
                <a:extLst>
                  <a:ext uri="{0D108BD9-81ED-4DB2-BD59-A6C34878D82A}">
                    <a16:rowId xmlns:a16="http://schemas.microsoft.com/office/drawing/2014/main" val="2074877045"/>
                  </a:ext>
                </a:extLst>
              </a:tr>
              <a:tr h="1031925">
                <a:tc>
                  <a:txBody>
                    <a:bodyPr/>
                    <a:lstStyle/>
                    <a:p>
                      <a:pPr algn="l"/>
                      <a:r>
                        <a:rPr lang="en-US" sz="1400" dirty="0"/>
                        <a:t>Cost</a:t>
                      </a:r>
                    </a:p>
                  </a:txBody>
                  <a:tcPr anchor="ctr"/>
                </a:tc>
                <a:tc>
                  <a:txBody>
                    <a:bodyPr/>
                    <a:lstStyle/>
                    <a:p>
                      <a:r>
                        <a:rPr lang="en-US" sz="1400" b="0" i="0" kern="1200" dirty="0">
                          <a:solidFill>
                            <a:schemeClr val="lt1"/>
                          </a:solidFill>
                          <a:effectLst/>
                          <a:latin typeface="+mn-lt"/>
                          <a:ea typeface="+mn-ea"/>
                          <a:cs typeface="+mn-cs"/>
                        </a:rPr>
                        <a:t>Each practice session costs $9.00 per bowler, which covers two games of bowling. Rental shoes and balls are included in this fee.</a:t>
                      </a:r>
                      <a:endParaRPr lang="en-US" sz="1400" dirty="0"/>
                    </a:p>
                  </a:txBody>
                  <a:tcPr/>
                </a:tc>
                <a:tc>
                  <a:txBody>
                    <a:bodyPr/>
                    <a:lstStyle/>
                    <a:p>
                      <a:r>
                        <a:rPr lang="en-US" sz="1400" dirty="0"/>
                        <a:t>Each league session costs $9.00 per bowler, which covers two games of bowling.  Rental shoes and balls are included in this fee.</a:t>
                      </a:r>
                    </a:p>
                  </a:txBody>
                  <a:tcPr/>
                </a:tc>
                <a:tc>
                  <a:txBody>
                    <a:bodyPr/>
                    <a:lstStyle/>
                    <a:p>
                      <a:r>
                        <a:rPr lang="en-US" sz="1400" dirty="0"/>
                        <a:t>Each bowler will pay $13.50, which covers three games of bowling.  Rental shoes and balls are included in this fee.</a:t>
                      </a:r>
                    </a:p>
                  </a:txBody>
                  <a:tcPr/>
                </a:tc>
                <a:extLst>
                  <a:ext uri="{0D108BD9-81ED-4DB2-BD59-A6C34878D82A}">
                    <a16:rowId xmlns:a16="http://schemas.microsoft.com/office/drawing/2014/main" val="3650722803"/>
                  </a:ext>
                </a:extLst>
              </a:tr>
            </a:tbl>
          </a:graphicData>
        </a:graphic>
      </p:graphicFrame>
    </p:spTree>
    <p:extLst>
      <p:ext uri="{BB962C8B-B14F-4D97-AF65-F5344CB8AC3E}">
        <p14:creationId xmlns:p14="http://schemas.microsoft.com/office/powerpoint/2010/main" val="26031302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Logo&#10;&#10;Description automatically generated">
            <a:extLst>
              <a:ext uri="{FF2B5EF4-FFF2-40B4-BE49-F238E27FC236}">
                <a16:creationId xmlns:a16="http://schemas.microsoft.com/office/drawing/2014/main" id="{083E23A1-3F27-2725-280F-9B0FCC1B85D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3" name="TextBox 2">
            <a:extLst>
              <a:ext uri="{FF2B5EF4-FFF2-40B4-BE49-F238E27FC236}">
                <a16:creationId xmlns:a16="http://schemas.microsoft.com/office/drawing/2014/main" id="{CFC08ED4-96E9-E4E4-0162-FAE77BA90151}"/>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4" name="Rectangle 3">
            <a:extLst>
              <a:ext uri="{FF2B5EF4-FFF2-40B4-BE49-F238E27FC236}">
                <a16:creationId xmlns:a16="http://schemas.microsoft.com/office/drawing/2014/main" id="{ABCE8536-47AE-FF2D-C87B-18ACE50B01D2}"/>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5" name="Rectangle 4">
            <a:extLst>
              <a:ext uri="{FF2B5EF4-FFF2-40B4-BE49-F238E27FC236}">
                <a16:creationId xmlns:a16="http://schemas.microsoft.com/office/drawing/2014/main" id="{0D9193AA-A3CC-54CA-C37E-B9F3575D7276}"/>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COMPETITORS</a:t>
            </a:r>
          </a:p>
        </p:txBody>
      </p:sp>
      <p:graphicFrame>
        <p:nvGraphicFramePr>
          <p:cNvPr id="6" name="Table 5">
            <a:extLst>
              <a:ext uri="{FF2B5EF4-FFF2-40B4-BE49-F238E27FC236}">
                <a16:creationId xmlns:a16="http://schemas.microsoft.com/office/drawing/2014/main" id="{5711C5F1-B1C7-65EB-CFD0-D07A5F016D91}"/>
              </a:ext>
            </a:extLst>
          </p:cNvPr>
          <p:cNvGraphicFramePr>
            <a:graphicFrameLocks noGrp="1"/>
          </p:cNvGraphicFramePr>
          <p:nvPr>
            <p:extLst>
              <p:ext uri="{D42A27DB-BD31-4B8C-83A1-F6EECF244321}">
                <p14:modId xmlns:p14="http://schemas.microsoft.com/office/powerpoint/2010/main" val="2200991620"/>
              </p:ext>
            </p:extLst>
          </p:nvPr>
        </p:nvGraphicFramePr>
        <p:xfrm>
          <a:off x="736600" y="1305857"/>
          <a:ext cx="10718800" cy="4438564"/>
        </p:xfrm>
        <a:graphic>
          <a:graphicData uri="http://schemas.openxmlformats.org/drawingml/2006/table">
            <a:tbl>
              <a:tblPr firstRow="1" bandRow="1">
                <a:tableStyleId>{5C22544A-7EE6-4342-B048-85BDC9FD1C3A}</a:tableStyleId>
              </a:tblPr>
              <a:tblGrid>
                <a:gridCol w="6321991">
                  <a:extLst>
                    <a:ext uri="{9D8B030D-6E8A-4147-A177-3AD203B41FA5}">
                      <a16:colId xmlns:a16="http://schemas.microsoft.com/office/drawing/2014/main" val="3508427615"/>
                    </a:ext>
                  </a:extLst>
                </a:gridCol>
                <a:gridCol w="1488023">
                  <a:extLst>
                    <a:ext uri="{9D8B030D-6E8A-4147-A177-3AD203B41FA5}">
                      <a16:colId xmlns:a16="http://schemas.microsoft.com/office/drawing/2014/main" val="1602105342"/>
                    </a:ext>
                  </a:extLst>
                </a:gridCol>
                <a:gridCol w="1488021">
                  <a:extLst>
                    <a:ext uri="{9D8B030D-6E8A-4147-A177-3AD203B41FA5}">
                      <a16:colId xmlns:a16="http://schemas.microsoft.com/office/drawing/2014/main" val="535655375"/>
                    </a:ext>
                  </a:extLst>
                </a:gridCol>
                <a:gridCol w="1420765">
                  <a:extLst>
                    <a:ext uri="{9D8B030D-6E8A-4147-A177-3AD203B41FA5}">
                      <a16:colId xmlns:a16="http://schemas.microsoft.com/office/drawing/2014/main" val="862944158"/>
                    </a:ext>
                  </a:extLst>
                </a:gridCol>
              </a:tblGrid>
              <a:tr h="445040">
                <a:tc>
                  <a:txBody>
                    <a:bodyPr/>
                    <a:lstStyle/>
                    <a:p>
                      <a:pPr algn="ctr"/>
                      <a:r>
                        <a:rPr lang="en-US" dirty="0"/>
                        <a:t>SCHOOL</a:t>
                      </a:r>
                    </a:p>
                  </a:txBody>
                  <a:tcPr/>
                </a:tc>
                <a:tc>
                  <a:txBody>
                    <a:bodyPr/>
                    <a:lstStyle/>
                    <a:p>
                      <a:pPr algn="ctr"/>
                      <a:r>
                        <a:rPr lang="en-US" dirty="0"/>
                        <a:t>MALE</a:t>
                      </a:r>
                    </a:p>
                  </a:txBody>
                  <a:tcPr/>
                </a:tc>
                <a:tc>
                  <a:txBody>
                    <a:bodyPr/>
                    <a:lstStyle/>
                    <a:p>
                      <a:pPr algn="ctr"/>
                      <a:r>
                        <a:rPr lang="en-US" dirty="0"/>
                        <a:t>FEMALE</a:t>
                      </a:r>
                    </a:p>
                  </a:txBody>
                  <a:tcPr/>
                </a:tc>
                <a:tc>
                  <a:txBody>
                    <a:bodyPr/>
                    <a:lstStyle/>
                    <a:p>
                      <a:pPr algn="ctr"/>
                      <a:r>
                        <a:rPr lang="en-US" dirty="0"/>
                        <a:t>TOTAL</a:t>
                      </a:r>
                    </a:p>
                  </a:txBody>
                  <a:tcPr/>
                </a:tc>
                <a:extLst>
                  <a:ext uri="{0D108BD9-81ED-4DB2-BD59-A6C34878D82A}">
                    <a16:rowId xmlns:a16="http://schemas.microsoft.com/office/drawing/2014/main" val="2800436057"/>
                  </a:ext>
                </a:extLst>
              </a:tr>
              <a:tr h="439122">
                <a:tc>
                  <a:txBody>
                    <a:bodyPr/>
                    <a:lstStyle/>
                    <a:p>
                      <a:r>
                        <a:rPr lang="en-US" dirty="0"/>
                        <a:t>ACADEMY OF OUR LADY OF GUAM</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616180234"/>
                  </a:ext>
                </a:extLst>
              </a:tr>
              <a:tr h="439122">
                <a:tc>
                  <a:txBody>
                    <a:bodyPr/>
                    <a:lstStyle/>
                    <a:p>
                      <a:r>
                        <a:rPr lang="en-US" dirty="0"/>
                        <a:t>CAREER TECH ACADEMY HIGH SCHOOL</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624627076"/>
                  </a:ext>
                </a:extLst>
              </a:tr>
              <a:tr h="445040">
                <a:tc>
                  <a:txBody>
                    <a:bodyPr/>
                    <a:lstStyle/>
                    <a:p>
                      <a:r>
                        <a:rPr lang="en-US" dirty="0"/>
                        <a:t>FATHER DUENAS MEMORIAL SCHOOL</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4021591563"/>
                  </a:ext>
                </a:extLst>
              </a:tr>
              <a:tr h="445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GUAHAN ACADEMY CHARTER SCHOOL</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921162205"/>
                  </a:ext>
                </a:extLst>
              </a:tr>
              <a:tr h="445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GUAM ADVENTIST ACADEMY</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730591058"/>
                  </a:ext>
                </a:extLst>
              </a:tr>
              <a:tr h="445040">
                <a:tc>
                  <a:txBody>
                    <a:bodyPr/>
                    <a:lstStyle/>
                    <a:p>
                      <a:r>
                        <a:rPr lang="en-US" dirty="0"/>
                        <a:t>HARVEST CHRISTIAN ACADEMY</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2080033712"/>
                  </a:ext>
                </a:extLst>
              </a:tr>
              <a:tr h="445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 JOHN’S SCHOOL</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954391349"/>
                  </a:ext>
                </a:extLst>
              </a:tr>
              <a:tr h="44504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 PAUL’S CHRISTIAN SCHOOL</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3102518584"/>
                  </a:ext>
                </a:extLst>
              </a:tr>
              <a:tr h="445040">
                <a:tc>
                  <a:txBody>
                    <a:bodyPr/>
                    <a:lstStyle/>
                    <a:p>
                      <a:r>
                        <a:rPr lang="en-US" dirty="0"/>
                        <a:t>TOTALS:</a:t>
                      </a:r>
                    </a:p>
                  </a:txBody>
                  <a:tcPr/>
                </a:tc>
                <a:tc>
                  <a:txBody>
                    <a:bodyPr/>
                    <a:lstStyle/>
                    <a:p>
                      <a:pPr algn="ctr"/>
                      <a:endParaRPr lang="en-US" dirty="0"/>
                    </a:p>
                  </a:txBody>
                  <a:tcPr/>
                </a:tc>
                <a:tc>
                  <a:txBody>
                    <a:bodyPr/>
                    <a:lstStyle/>
                    <a:p>
                      <a:pPr algn="ctr"/>
                      <a:endParaRPr lang="en-US" dirty="0"/>
                    </a:p>
                  </a:txBody>
                  <a:tcPr/>
                </a:tc>
                <a:tc>
                  <a:txBody>
                    <a:bodyPr/>
                    <a:lstStyle/>
                    <a:p>
                      <a:pPr algn="ctr"/>
                      <a:endParaRPr lang="en-US" dirty="0"/>
                    </a:p>
                  </a:txBody>
                  <a:tcPr/>
                </a:tc>
                <a:extLst>
                  <a:ext uri="{0D108BD9-81ED-4DB2-BD59-A6C34878D82A}">
                    <a16:rowId xmlns:a16="http://schemas.microsoft.com/office/drawing/2014/main" val="1273474218"/>
                  </a:ext>
                </a:extLst>
              </a:tr>
            </a:tbl>
          </a:graphicData>
        </a:graphic>
      </p:graphicFrame>
    </p:spTree>
    <p:extLst>
      <p:ext uri="{BB962C8B-B14F-4D97-AF65-F5344CB8AC3E}">
        <p14:creationId xmlns:p14="http://schemas.microsoft.com/office/powerpoint/2010/main" val="427739760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10;&#10;Description automatically generated">
            <a:extLst>
              <a:ext uri="{FF2B5EF4-FFF2-40B4-BE49-F238E27FC236}">
                <a16:creationId xmlns:a16="http://schemas.microsoft.com/office/drawing/2014/main" id="{734761D5-623D-21F4-9F23-C3581421AA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5" name="TextBox 4">
            <a:extLst>
              <a:ext uri="{FF2B5EF4-FFF2-40B4-BE49-F238E27FC236}">
                <a16:creationId xmlns:a16="http://schemas.microsoft.com/office/drawing/2014/main" id="{2A4E510F-9B52-A564-1347-BD46993B4895}"/>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6" name="Rectangle 5">
            <a:extLst>
              <a:ext uri="{FF2B5EF4-FFF2-40B4-BE49-F238E27FC236}">
                <a16:creationId xmlns:a16="http://schemas.microsoft.com/office/drawing/2014/main" id="{66582FBA-8C1F-6A16-7C6A-38B2D3E472C4}"/>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7" name="Rectangle 6">
            <a:extLst>
              <a:ext uri="{FF2B5EF4-FFF2-40B4-BE49-F238E27FC236}">
                <a16:creationId xmlns:a16="http://schemas.microsoft.com/office/drawing/2014/main" id="{99E19979-DBFA-FACB-C59D-107C2655CE23}"/>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 – LIST OF COACHES</a:t>
            </a:r>
          </a:p>
        </p:txBody>
      </p:sp>
      <p:graphicFrame>
        <p:nvGraphicFramePr>
          <p:cNvPr id="10" name="Table 9">
            <a:extLst>
              <a:ext uri="{FF2B5EF4-FFF2-40B4-BE49-F238E27FC236}">
                <a16:creationId xmlns:a16="http://schemas.microsoft.com/office/drawing/2014/main" id="{46B3C97B-3247-AAFE-8754-E9E864C45C0A}"/>
              </a:ext>
            </a:extLst>
          </p:cNvPr>
          <p:cNvGraphicFramePr>
            <a:graphicFrameLocks noGrp="1"/>
          </p:cNvGraphicFramePr>
          <p:nvPr>
            <p:extLst>
              <p:ext uri="{D42A27DB-BD31-4B8C-83A1-F6EECF244321}">
                <p14:modId xmlns:p14="http://schemas.microsoft.com/office/powerpoint/2010/main" val="2883022661"/>
              </p:ext>
            </p:extLst>
          </p:nvPr>
        </p:nvGraphicFramePr>
        <p:xfrm>
          <a:off x="1352550" y="1306939"/>
          <a:ext cx="9486900" cy="4244121"/>
        </p:xfrm>
        <a:graphic>
          <a:graphicData uri="http://schemas.openxmlformats.org/drawingml/2006/table">
            <a:tbl>
              <a:tblPr firstRow="1" bandRow="1">
                <a:tableStyleId>{5C22544A-7EE6-4342-B048-85BDC9FD1C3A}</a:tableStyleId>
              </a:tblPr>
              <a:tblGrid>
                <a:gridCol w="4352304">
                  <a:extLst>
                    <a:ext uri="{9D8B030D-6E8A-4147-A177-3AD203B41FA5}">
                      <a16:colId xmlns:a16="http://schemas.microsoft.com/office/drawing/2014/main" val="3301819254"/>
                    </a:ext>
                  </a:extLst>
                </a:gridCol>
                <a:gridCol w="2737206">
                  <a:extLst>
                    <a:ext uri="{9D8B030D-6E8A-4147-A177-3AD203B41FA5}">
                      <a16:colId xmlns:a16="http://schemas.microsoft.com/office/drawing/2014/main" val="1618822883"/>
                    </a:ext>
                  </a:extLst>
                </a:gridCol>
                <a:gridCol w="2397390">
                  <a:extLst>
                    <a:ext uri="{9D8B030D-6E8A-4147-A177-3AD203B41FA5}">
                      <a16:colId xmlns:a16="http://schemas.microsoft.com/office/drawing/2014/main" val="4184145230"/>
                    </a:ext>
                  </a:extLst>
                </a:gridCol>
              </a:tblGrid>
              <a:tr h="471569">
                <a:tc>
                  <a:txBody>
                    <a:bodyPr/>
                    <a:lstStyle/>
                    <a:p>
                      <a:r>
                        <a:rPr lang="en-US" dirty="0"/>
                        <a:t>School </a:t>
                      </a:r>
                    </a:p>
                  </a:txBody>
                  <a:tcPr/>
                </a:tc>
                <a:tc>
                  <a:txBody>
                    <a:bodyPr/>
                    <a:lstStyle/>
                    <a:p>
                      <a:r>
                        <a:rPr lang="en-US" dirty="0"/>
                        <a:t>Coach</a:t>
                      </a:r>
                    </a:p>
                  </a:txBody>
                  <a:tcPr/>
                </a:tc>
                <a:tc>
                  <a:txBody>
                    <a:bodyPr/>
                    <a:lstStyle/>
                    <a:p>
                      <a:r>
                        <a:rPr lang="en-US" dirty="0"/>
                        <a:t>Contact Number</a:t>
                      </a:r>
                    </a:p>
                  </a:txBody>
                  <a:tcPr/>
                </a:tc>
                <a:extLst>
                  <a:ext uri="{0D108BD9-81ED-4DB2-BD59-A6C34878D82A}">
                    <a16:rowId xmlns:a16="http://schemas.microsoft.com/office/drawing/2014/main" val="3182901372"/>
                  </a:ext>
                </a:extLst>
              </a:tr>
              <a:tr h="471569">
                <a:tc>
                  <a:txBody>
                    <a:bodyPr/>
                    <a:lstStyle/>
                    <a:p>
                      <a:r>
                        <a:rPr lang="en-US" dirty="0"/>
                        <a:t>Academy of Our Lady of Guam</a:t>
                      </a:r>
                    </a:p>
                  </a:txBody>
                  <a:tcPr anchor="ctr"/>
                </a:tc>
                <a:tc>
                  <a:txBody>
                    <a:bodyPr/>
                    <a:lstStyle/>
                    <a:p>
                      <a:r>
                        <a:rPr lang="en-US" dirty="0"/>
                        <a:t>Jay Leon Guerrero</a:t>
                      </a:r>
                    </a:p>
                  </a:txBody>
                  <a:tcPr/>
                </a:tc>
                <a:tc>
                  <a:txBody>
                    <a:bodyPr/>
                    <a:lstStyle/>
                    <a:p>
                      <a:r>
                        <a:rPr lang="en-US" dirty="0"/>
                        <a:t>671-477-4811</a:t>
                      </a:r>
                    </a:p>
                  </a:txBody>
                  <a:tcPr/>
                </a:tc>
                <a:extLst>
                  <a:ext uri="{0D108BD9-81ED-4DB2-BD59-A6C34878D82A}">
                    <a16:rowId xmlns:a16="http://schemas.microsoft.com/office/drawing/2014/main" val="607128086"/>
                  </a:ext>
                </a:extLst>
              </a:tr>
              <a:tr h="471569">
                <a:tc>
                  <a:txBody>
                    <a:bodyPr/>
                    <a:lstStyle/>
                    <a:p>
                      <a:r>
                        <a:rPr lang="en-US" dirty="0"/>
                        <a:t>Career Tech Academy High School</a:t>
                      </a:r>
                    </a:p>
                  </a:txBody>
                  <a:tcPr anchor="ctr"/>
                </a:tc>
                <a:tc>
                  <a:txBody>
                    <a:bodyPr/>
                    <a:lstStyle/>
                    <a:p>
                      <a:r>
                        <a:rPr lang="en-US" dirty="0"/>
                        <a:t>William Castro</a:t>
                      </a:r>
                    </a:p>
                  </a:txBody>
                  <a:tcPr/>
                </a:tc>
                <a:tc>
                  <a:txBody>
                    <a:bodyPr/>
                    <a:lstStyle/>
                    <a:p>
                      <a:r>
                        <a:rPr lang="en-US" dirty="0"/>
                        <a:t>671-929-6209</a:t>
                      </a:r>
                    </a:p>
                  </a:txBody>
                  <a:tcPr/>
                </a:tc>
                <a:extLst>
                  <a:ext uri="{0D108BD9-81ED-4DB2-BD59-A6C34878D82A}">
                    <a16:rowId xmlns:a16="http://schemas.microsoft.com/office/drawing/2014/main" val="1636035538"/>
                  </a:ext>
                </a:extLst>
              </a:tr>
              <a:tr h="471569">
                <a:tc>
                  <a:txBody>
                    <a:bodyPr/>
                    <a:lstStyle/>
                    <a:p>
                      <a:r>
                        <a:rPr lang="en-US" dirty="0"/>
                        <a:t>Father Duenas Memorial School</a:t>
                      </a:r>
                    </a:p>
                  </a:txBody>
                  <a:tcPr anchor="ctr"/>
                </a:tc>
                <a:tc>
                  <a:txBody>
                    <a:bodyPr/>
                    <a:lstStyle/>
                    <a:p>
                      <a:r>
                        <a:rPr lang="en-US" dirty="0"/>
                        <a:t>Cameron Santos</a:t>
                      </a:r>
                    </a:p>
                  </a:txBody>
                  <a:tcPr/>
                </a:tc>
                <a:tc>
                  <a:txBody>
                    <a:bodyPr/>
                    <a:lstStyle/>
                    <a:p>
                      <a:r>
                        <a:rPr lang="en-US" dirty="0"/>
                        <a:t>671-998-9999</a:t>
                      </a:r>
                    </a:p>
                  </a:txBody>
                  <a:tcPr/>
                </a:tc>
                <a:extLst>
                  <a:ext uri="{0D108BD9-81ED-4DB2-BD59-A6C34878D82A}">
                    <a16:rowId xmlns:a16="http://schemas.microsoft.com/office/drawing/2014/main" val="1984276345"/>
                  </a:ext>
                </a:extLst>
              </a:tr>
              <a:tr h="471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Guahan Academy Charter School</a:t>
                      </a:r>
                    </a:p>
                  </a:txBody>
                  <a:tcPr anchor="ctr"/>
                </a:tc>
                <a:tc>
                  <a:txBody>
                    <a:bodyPr/>
                    <a:lstStyle/>
                    <a:p>
                      <a:r>
                        <a:rPr lang="en-US" dirty="0"/>
                        <a:t>Michelle Iriarte</a:t>
                      </a:r>
                    </a:p>
                  </a:txBody>
                  <a:tcPr/>
                </a:tc>
                <a:tc>
                  <a:txBody>
                    <a:bodyPr/>
                    <a:lstStyle/>
                    <a:p>
                      <a:r>
                        <a:rPr lang="en-US" dirty="0"/>
                        <a:t>671-787-8955</a:t>
                      </a:r>
                    </a:p>
                  </a:txBody>
                  <a:tcPr/>
                </a:tc>
                <a:extLst>
                  <a:ext uri="{0D108BD9-81ED-4DB2-BD59-A6C34878D82A}">
                    <a16:rowId xmlns:a16="http://schemas.microsoft.com/office/drawing/2014/main" val="3544479544"/>
                  </a:ext>
                </a:extLst>
              </a:tr>
              <a:tr h="471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Guam Adventist Academy</a:t>
                      </a:r>
                    </a:p>
                  </a:txBody>
                  <a:tcPr anchor="ct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2174879715"/>
                  </a:ext>
                </a:extLst>
              </a:tr>
              <a:tr h="471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Harvest Christian Academy</a:t>
                      </a:r>
                    </a:p>
                  </a:txBody>
                  <a:tcPr anchor="ctr"/>
                </a:tc>
                <a:tc>
                  <a:txBody>
                    <a:bodyPr/>
                    <a:lstStyle/>
                    <a:p>
                      <a:r>
                        <a:rPr lang="en-US" dirty="0"/>
                        <a:t>Von Cabral</a:t>
                      </a:r>
                    </a:p>
                  </a:txBody>
                  <a:tcPr/>
                </a:tc>
                <a:tc>
                  <a:txBody>
                    <a:bodyPr/>
                    <a:lstStyle/>
                    <a:p>
                      <a:r>
                        <a:rPr lang="en-US" dirty="0"/>
                        <a:t>671-487-7963</a:t>
                      </a:r>
                    </a:p>
                  </a:txBody>
                  <a:tcPr/>
                </a:tc>
                <a:extLst>
                  <a:ext uri="{0D108BD9-81ED-4DB2-BD59-A6C34878D82A}">
                    <a16:rowId xmlns:a16="http://schemas.microsoft.com/office/drawing/2014/main" val="349019187"/>
                  </a:ext>
                </a:extLst>
              </a:tr>
              <a:tr h="471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 John’s School</a:t>
                      </a:r>
                    </a:p>
                  </a:txBody>
                  <a:tcPr anchor="ctr"/>
                </a:tc>
                <a:tc>
                  <a:txBody>
                    <a:bodyPr/>
                    <a:lstStyle/>
                    <a:p>
                      <a:r>
                        <a:rPr lang="en-US" dirty="0"/>
                        <a:t>Chris Shephard</a:t>
                      </a:r>
                    </a:p>
                  </a:txBody>
                  <a:tcPr/>
                </a:tc>
                <a:tc>
                  <a:txBody>
                    <a:bodyPr/>
                    <a:lstStyle/>
                    <a:p>
                      <a:r>
                        <a:rPr lang="en-US" dirty="0"/>
                        <a:t>671-486-2825</a:t>
                      </a:r>
                    </a:p>
                  </a:txBody>
                  <a:tcPr/>
                </a:tc>
                <a:extLst>
                  <a:ext uri="{0D108BD9-81ED-4DB2-BD59-A6C34878D82A}">
                    <a16:rowId xmlns:a16="http://schemas.microsoft.com/office/drawing/2014/main" val="1523681144"/>
                  </a:ext>
                </a:extLst>
              </a:tr>
              <a:tr h="47156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 Paul’s Christian School</a:t>
                      </a:r>
                    </a:p>
                  </a:txBody>
                  <a:tcPr anchor="ctr"/>
                </a:tc>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384751384"/>
                  </a:ext>
                </a:extLst>
              </a:tr>
            </a:tbl>
          </a:graphicData>
        </a:graphic>
      </p:graphicFrame>
    </p:spTree>
    <p:extLst>
      <p:ext uri="{BB962C8B-B14F-4D97-AF65-F5344CB8AC3E}">
        <p14:creationId xmlns:p14="http://schemas.microsoft.com/office/powerpoint/2010/main" val="11942136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Logo&#10;&#10;Description automatically generated">
            <a:extLst>
              <a:ext uri="{FF2B5EF4-FFF2-40B4-BE49-F238E27FC236}">
                <a16:creationId xmlns:a16="http://schemas.microsoft.com/office/drawing/2014/main" id="{471BB132-1FB6-2DA4-3A0D-711D3CD86E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483679" y="6028792"/>
            <a:ext cx="760444" cy="760444"/>
          </a:xfrm>
          <a:prstGeom prst="rect">
            <a:avLst/>
          </a:prstGeom>
        </p:spPr>
      </p:pic>
      <p:sp>
        <p:nvSpPr>
          <p:cNvPr id="6" name="TextBox 5">
            <a:extLst>
              <a:ext uri="{FF2B5EF4-FFF2-40B4-BE49-F238E27FC236}">
                <a16:creationId xmlns:a16="http://schemas.microsoft.com/office/drawing/2014/main" id="{36FD8C31-1772-A3E7-C29A-386315F782F8}"/>
              </a:ext>
            </a:extLst>
          </p:cNvPr>
          <p:cNvSpPr txBox="1"/>
          <p:nvPr/>
        </p:nvSpPr>
        <p:spPr>
          <a:xfrm>
            <a:off x="11268075" y="6019800"/>
            <a:ext cx="686406" cy="200055"/>
          </a:xfrm>
          <a:prstGeom prst="rect">
            <a:avLst/>
          </a:prstGeom>
          <a:noFill/>
        </p:spPr>
        <p:txBody>
          <a:bodyPr wrap="none" rtlCol="0">
            <a:spAutoFit/>
          </a:bodyPr>
          <a:lstStyle/>
          <a:p>
            <a:r>
              <a:rPr lang="en-US" sz="700" dirty="0"/>
              <a:t>Organized by:</a:t>
            </a:r>
            <a:endParaRPr lang="en-US" dirty="0"/>
          </a:p>
        </p:txBody>
      </p:sp>
      <p:sp>
        <p:nvSpPr>
          <p:cNvPr id="7" name="Rectangle 6">
            <a:extLst>
              <a:ext uri="{FF2B5EF4-FFF2-40B4-BE49-F238E27FC236}">
                <a16:creationId xmlns:a16="http://schemas.microsoft.com/office/drawing/2014/main" id="{A90C7FB1-2215-D131-EE0A-CA475BBF5EB5}"/>
              </a:ext>
            </a:extLst>
          </p:cNvPr>
          <p:cNvSpPr/>
          <p:nvPr/>
        </p:nvSpPr>
        <p:spPr>
          <a:xfrm>
            <a:off x="0" y="6219855"/>
            <a:ext cx="11483679" cy="37688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t>IIAAG HIGH SCHOOL BOWLING LEAGUE 2026-2027</a:t>
            </a:r>
          </a:p>
        </p:txBody>
      </p:sp>
      <p:sp>
        <p:nvSpPr>
          <p:cNvPr id="8" name="Rectangle 7">
            <a:extLst>
              <a:ext uri="{FF2B5EF4-FFF2-40B4-BE49-F238E27FC236}">
                <a16:creationId xmlns:a16="http://schemas.microsoft.com/office/drawing/2014/main" id="{F6398280-AB61-FA9D-3F2C-825B10D9684C}"/>
              </a:ext>
            </a:extLst>
          </p:cNvPr>
          <p:cNvSpPr/>
          <p:nvPr/>
        </p:nvSpPr>
        <p:spPr>
          <a:xfrm>
            <a:off x="0" y="0"/>
            <a:ext cx="12192000" cy="830424"/>
          </a:xfrm>
          <a:prstGeom prst="rect">
            <a:avLst/>
          </a:prstGeom>
          <a:solidFill>
            <a:srgbClr val="FF0000"/>
          </a:solidFill>
          <a:ln/>
        </p:spPr>
        <p:style>
          <a:lnRef idx="0">
            <a:schemeClr val="accent6"/>
          </a:lnRef>
          <a:fillRef idx="3">
            <a:schemeClr val="accent6"/>
          </a:fillRef>
          <a:effectRef idx="3">
            <a:schemeClr val="accent6"/>
          </a:effectRef>
          <a:fontRef idx="minor">
            <a:schemeClr val="lt1"/>
          </a:fontRef>
        </p:style>
        <p:txBody>
          <a:bodyPr rtlCol="0" anchor="ctr"/>
          <a:lstStyle/>
          <a:p>
            <a:r>
              <a:rPr lang="en-US" sz="2800" dirty="0"/>
              <a:t>  </a:t>
            </a:r>
            <a:r>
              <a:rPr lang="en-US" sz="2800" b="1" dirty="0"/>
              <a:t>MEETING AGENDA</a:t>
            </a:r>
          </a:p>
        </p:txBody>
      </p:sp>
      <p:graphicFrame>
        <p:nvGraphicFramePr>
          <p:cNvPr id="10" name="Content Placeholder 2">
            <a:extLst>
              <a:ext uri="{FF2B5EF4-FFF2-40B4-BE49-F238E27FC236}">
                <a16:creationId xmlns:a16="http://schemas.microsoft.com/office/drawing/2014/main" id="{022535E5-1017-9DDB-2CDA-062C12EE4CBD}"/>
              </a:ext>
            </a:extLst>
          </p:cNvPr>
          <p:cNvGraphicFramePr/>
          <p:nvPr>
            <p:extLst>
              <p:ext uri="{D42A27DB-BD31-4B8C-83A1-F6EECF244321}">
                <p14:modId xmlns:p14="http://schemas.microsoft.com/office/powerpoint/2010/main" val="445017637"/>
              </p:ext>
            </p:extLst>
          </p:nvPr>
        </p:nvGraphicFramePr>
        <p:xfrm>
          <a:off x="2074333" y="1446679"/>
          <a:ext cx="8576733" cy="396464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8174044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1105</TotalTime>
  <Words>2700</Words>
  <Application>Microsoft Office PowerPoint</Application>
  <PresentationFormat>Widescreen</PresentationFormat>
  <Paragraphs>298</Paragraphs>
  <Slides>20</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20</vt:i4>
      </vt:variant>
    </vt:vector>
  </HeadingPairs>
  <TitlesOfParts>
    <vt:vector size="25"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Joey III C. Miranda</dc:creator>
  <cp:lastModifiedBy>Joey III C. Miranda</cp:lastModifiedBy>
  <cp:revision>47</cp:revision>
  <dcterms:created xsi:type="dcterms:W3CDTF">2024-09-25T03:19:55Z</dcterms:created>
  <dcterms:modified xsi:type="dcterms:W3CDTF">2026-09-16T05:09:57Z</dcterms:modified>
</cp:coreProperties>
</file>